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3" r:id="rId1"/>
  </p:sldMasterIdLst>
  <p:notesMasterIdLst>
    <p:notesMasterId r:id="rId24"/>
  </p:notesMasterIdLst>
  <p:handoutMasterIdLst>
    <p:handoutMasterId r:id="rId25"/>
  </p:handoutMasterIdLst>
  <p:sldIdLst>
    <p:sldId id="604" r:id="rId2"/>
    <p:sldId id="1325" r:id="rId3"/>
    <p:sldId id="1340" r:id="rId4"/>
    <p:sldId id="1352" r:id="rId5"/>
    <p:sldId id="606" r:id="rId6"/>
    <p:sldId id="1330" r:id="rId7"/>
    <p:sldId id="1327" r:id="rId8"/>
    <p:sldId id="1336" r:id="rId9"/>
    <p:sldId id="1355" r:id="rId10"/>
    <p:sldId id="1344" r:id="rId11"/>
    <p:sldId id="1345" r:id="rId12"/>
    <p:sldId id="1332" r:id="rId13"/>
    <p:sldId id="1346" r:id="rId14"/>
    <p:sldId id="1347" r:id="rId15"/>
    <p:sldId id="1337" r:id="rId16"/>
    <p:sldId id="1348" r:id="rId17"/>
    <p:sldId id="1338" r:id="rId18"/>
    <p:sldId id="1334" r:id="rId19"/>
    <p:sldId id="1349" r:id="rId20"/>
    <p:sldId id="1350" r:id="rId21"/>
    <p:sldId id="1335" r:id="rId22"/>
    <p:sldId id="1351" r:id="rId23"/>
  </p:sldIdLst>
  <p:sldSz cx="9906000" cy="6858000" type="A4"/>
  <p:notesSz cx="7099300" cy="10234613"/>
  <p:defaultTex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extLst>
    <p:ext uri="{EFAFB233-063F-42B5-8137-9DF3F51BA10A}">
      <p15:sldGuideLst xmlns:p15="http://schemas.microsoft.com/office/powerpoint/2012/main">
        <p15:guide id="1" orient="horz" pos="720" userDrawn="1">
          <p15:clr>
            <a:srgbClr val="A4A3A4"/>
          </p15:clr>
        </p15:guide>
        <p15:guide id="2" pos="3120">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hiddenSlides="1" scaleToFitPaper="1" frameSlides="1"/>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62AA"/>
    <a:srgbClr val="011893"/>
    <a:srgbClr val="FF2600"/>
    <a:srgbClr val="135FAD"/>
    <a:srgbClr val="FF9300"/>
    <a:srgbClr val="009051"/>
    <a:srgbClr val="000000"/>
    <a:srgbClr val="1551AD"/>
    <a:srgbClr val="66CCFF"/>
    <a:srgbClr val="FF6F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E3FDE45-AF77-4B5C-9715-49D594BDF05E}" styleName="浅色样式 1 - 强调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浅色样式 2 - 强调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43" autoAdjust="0"/>
    <p:restoredTop sz="78523" autoAdjust="0"/>
  </p:normalViewPr>
  <p:slideViewPr>
    <p:cSldViewPr>
      <p:cViewPr varScale="1">
        <p:scale>
          <a:sx n="79" d="100"/>
          <a:sy n="79" d="100"/>
        </p:scale>
        <p:origin x="1312" y="192"/>
      </p:cViewPr>
      <p:guideLst>
        <p:guide orient="horz" pos="720"/>
        <p:guide pos="3120"/>
      </p:guideLst>
    </p:cSldViewPr>
  </p:slideViewPr>
  <p:outlineViewPr>
    <p:cViewPr>
      <p:scale>
        <a:sx n="33" d="100"/>
        <a:sy n="33" d="100"/>
      </p:scale>
      <p:origin x="0" y="10064"/>
    </p:cViewPr>
  </p:outlineViewPr>
  <p:notesTextViewPr>
    <p:cViewPr>
      <p:scale>
        <a:sx n="100" d="100"/>
        <a:sy n="100" d="100"/>
      </p:scale>
      <p:origin x="0" y="0"/>
    </p:cViewPr>
  </p:notesTextViewPr>
  <p:sorterViewPr>
    <p:cViewPr>
      <p:scale>
        <a:sx n="200" d="100"/>
        <a:sy n="200" d="100"/>
      </p:scale>
      <p:origin x="0" y="10512"/>
    </p:cViewPr>
  </p:sorterViewPr>
  <p:notesViewPr>
    <p:cSldViewPr snapToGrid="0" snapToObjects="1">
      <p:cViewPr>
        <p:scale>
          <a:sx n="111" d="100"/>
          <a:sy n="111" d="100"/>
        </p:scale>
        <p:origin x="976" y="-1168"/>
      </p:cViewPr>
      <p:guideLst>
        <p:guide orient="horz" pos="3224"/>
        <p:guide pos="223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2"/>
            <a:ext cx="3076584" cy="510987"/>
          </a:xfrm>
          <a:prstGeom prst="rect">
            <a:avLst/>
          </a:prstGeom>
        </p:spPr>
        <p:txBody>
          <a:bodyPr vert="horz" lIns="94759" tIns="47380" rIns="94759" bIns="47380" rtlCol="0"/>
          <a:lstStyle>
            <a:lvl1pPr algn="l">
              <a:defRPr sz="1200"/>
            </a:lvl1pPr>
          </a:lstStyle>
          <a:p>
            <a:endParaRPr lang="zh-CN" altLang="en-US"/>
          </a:p>
        </p:txBody>
      </p:sp>
      <p:sp>
        <p:nvSpPr>
          <p:cNvPr id="3" name="日期占位符 2"/>
          <p:cNvSpPr>
            <a:spLocks noGrp="1"/>
          </p:cNvSpPr>
          <p:nvPr>
            <p:ph type="dt" sz="quarter" idx="1"/>
          </p:nvPr>
        </p:nvSpPr>
        <p:spPr>
          <a:xfrm>
            <a:off x="4021063" y="2"/>
            <a:ext cx="3076584" cy="510987"/>
          </a:xfrm>
          <a:prstGeom prst="rect">
            <a:avLst/>
          </a:prstGeom>
        </p:spPr>
        <p:txBody>
          <a:bodyPr vert="horz" lIns="94759" tIns="47380" rIns="94759" bIns="47380" rtlCol="0"/>
          <a:lstStyle>
            <a:lvl1pPr algn="r">
              <a:defRPr sz="1200"/>
            </a:lvl1pPr>
          </a:lstStyle>
          <a:p>
            <a:fld id="{B0E53223-BD64-4BED-9BC8-4C388EA24B82}" type="datetimeFigureOut">
              <a:rPr lang="zh-CN" altLang="en-US" smtClean="0"/>
              <a:pPr/>
              <a:t>2020/4/15</a:t>
            </a:fld>
            <a:endParaRPr lang="zh-CN" altLang="en-US"/>
          </a:p>
        </p:txBody>
      </p:sp>
      <p:sp>
        <p:nvSpPr>
          <p:cNvPr id="4" name="页脚占位符 3"/>
          <p:cNvSpPr>
            <a:spLocks noGrp="1"/>
          </p:cNvSpPr>
          <p:nvPr>
            <p:ph type="ftr" sz="quarter" idx="2"/>
          </p:nvPr>
        </p:nvSpPr>
        <p:spPr>
          <a:xfrm>
            <a:off x="0" y="9720319"/>
            <a:ext cx="3076584" cy="512640"/>
          </a:xfrm>
          <a:prstGeom prst="rect">
            <a:avLst/>
          </a:prstGeom>
        </p:spPr>
        <p:txBody>
          <a:bodyPr vert="horz" lIns="94759" tIns="47380" rIns="94759" bIns="4738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4021063" y="9720319"/>
            <a:ext cx="3076584" cy="512640"/>
          </a:xfrm>
          <a:prstGeom prst="rect">
            <a:avLst/>
          </a:prstGeom>
        </p:spPr>
        <p:txBody>
          <a:bodyPr vert="horz" lIns="94759" tIns="47380" rIns="94759" bIns="47380" rtlCol="0" anchor="b"/>
          <a:lstStyle>
            <a:lvl1pPr algn="r">
              <a:defRPr sz="1200"/>
            </a:lvl1pPr>
          </a:lstStyle>
          <a:p>
            <a:fld id="{A223ABF3-F4FC-4520-B5C6-91D6C39D1A42}" type="slidenum">
              <a:rPr lang="zh-CN" altLang="en-US" smtClean="0"/>
              <a:pPr/>
              <a:t>‹#›</a:t>
            </a:fld>
            <a:endParaRPr lang="zh-CN" altLang="en-US"/>
          </a:p>
        </p:txBody>
      </p:sp>
    </p:spTree>
    <p:extLst>
      <p:ext uri="{BB962C8B-B14F-4D97-AF65-F5344CB8AC3E}">
        <p14:creationId xmlns:p14="http://schemas.microsoft.com/office/powerpoint/2010/main" val="20396999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2"/>
            <a:ext cx="3076584" cy="510987"/>
          </a:xfrm>
          <a:prstGeom prst="rect">
            <a:avLst/>
          </a:prstGeom>
          <a:noFill/>
          <a:ln w="9525">
            <a:noFill/>
            <a:miter lim="800000"/>
            <a:headEnd/>
            <a:tailEnd/>
          </a:ln>
          <a:effectLst/>
        </p:spPr>
        <p:txBody>
          <a:bodyPr vert="horz" wrap="square" lIns="94759" tIns="47380" rIns="94759" bIns="47380" numCol="1" anchor="t" anchorCtr="0" compatLnSpc="1">
            <a:prstTxWarp prst="textNoShape">
              <a:avLst/>
            </a:prstTxWarp>
          </a:bodyPr>
          <a:lstStyle>
            <a:lvl1pPr>
              <a:defRPr sz="1200" smtClean="0"/>
            </a:lvl1pPr>
          </a:lstStyle>
          <a:p>
            <a:pPr>
              <a:defRPr/>
            </a:pPr>
            <a:endParaRPr lang="en-US" altLang="zh-CN"/>
          </a:p>
        </p:txBody>
      </p:sp>
      <p:sp>
        <p:nvSpPr>
          <p:cNvPr id="59395" name="Rectangle 3"/>
          <p:cNvSpPr>
            <a:spLocks noGrp="1" noChangeArrowheads="1"/>
          </p:cNvSpPr>
          <p:nvPr>
            <p:ph type="dt" idx="1"/>
          </p:nvPr>
        </p:nvSpPr>
        <p:spPr bwMode="auto">
          <a:xfrm>
            <a:off x="4021063" y="2"/>
            <a:ext cx="3076584" cy="510987"/>
          </a:xfrm>
          <a:prstGeom prst="rect">
            <a:avLst/>
          </a:prstGeom>
          <a:noFill/>
          <a:ln w="9525">
            <a:noFill/>
            <a:miter lim="800000"/>
            <a:headEnd/>
            <a:tailEnd/>
          </a:ln>
          <a:effectLst/>
        </p:spPr>
        <p:txBody>
          <a:bodyPr vert="horz" wrap="square" lIns="94759" tIns="47380" rIns="94759" bIns="47380" numCol="1" anchor="t" anchorCtr="0" compatLnSpc="1">
            <a:prstTxWarp prst="textNoShape">
              <a:avLst/>
            </a:prstTxWarp>
          </a:bodyPr>
          <a:lstStyle>
            <a:lvl1pPr algn="r">
              <a:defRPr sz="1200" smtClean="0"/>
            </a:lvl1pPr>
          </a:lstStyle>
          <a:p>
            <a:pPr>
              <a:defRPr/>
            </a:pPr>
            <a:endParaRPr lang="en-US" altLang="zh-CN"/>
          </a:p>
        </p:txBody>
      </p:sp>
      <p:sp>
        <p:nvSpPr>
          <p:cNvPr id="30724" name="Rectangle 4"/>
          <p:cNvSpPr>
            <a:spLocks noGrp="1" noRot="1" noChangeAspect="1" noChangeArrowheads="1" noTextEdit="1"/>
          </p:cNvSpPr>
          <p:nvPr>
            <p:ph type="sldImg" idx="2"/>
          </p:nvPr>
        </p:nvSpPr>
        <p:spPr bwMode="auto">
          <a:xfrm>
            <a:off x="779463" y="766763"/>
            <a:ext cx="5543550" cy="3838575"/>
          </a:xfrm>
          <a:prstGeom prst="rect">
            <a:avLst/>
          </a:prstGeom>
          <a:noFill/>
          <a:ln w="9525">
            <a:solidFill>
              <a:srgbClr val="000000"/>
            </a:solidFill>
            <a:miter lim="800000"/>
            <a:headEnd/>
            <a:tailEnd/>
          </a:ln>
        </p:spPr>
      </p:sp>
      <p:sp>
        <p:nvSpPr>
          <p:cNvPr id="59397" name="Rectangle 5"/>
          <p:cNvSpPr>
            <a:spLocks noGrp="1" noChangeArrowheads="1"/>
          </p:cNvSpPr>
          <p:nvPr>
            <p:ph type="body" sz="quarter" idx="3"/>
          </p:nvPr>
        </p:nvSpPr>
        <p:spPr bwMode="auto">
          <a:xfrm>
            <a:off x="709600" y="4861814"/>
            <a:ext cx="5680102" cy="4605494"/>
          </a:xfrm>
          <a:prstGeom prst="rect">
            <a:avLst/>
          </a:prstGeom>
          <a:noFill/>
          <a:ln w="9525">
            <a:noFill/>
            <a:miter lim="800000"/>
            <a:headEnd/>
            <a:tailEnd/>
          </a:ln>
          <a:effectLst/>
        </p:spPr>
        <p:txBody>
          <a:bodyPr vert="horz" wrap="square" lIns="94759" tIns="47380" rIns="94759" bIns="47380" numCol="1" anchor="t" anchorCtr="0" compatLnSpc="1">
            <a:prstTxWarp prst="textNoShape">
              <a:avLst/>
            </a:prstTxWarp>
          </a:bodyPr>
          <a:lstStyle/>
          <a:p>
            <a:pPr lvl="0"/>
            <a:r>
              <a:rPr lang="en-US" altLang="zh-CN" noProof="0"/>
              <a:t>Click to edit Master text styles</a:t>
            </a:r>
          </a:p>
          <a:p>
            <a:pPr lvl="1"/>
            <a:r>
              <a:rPr lang="en-US" altLang="zh-CN" noProof="0"/>
              <a:t>Second level</a:t>
            </a:r>
          </a:p>
          <a:p>
            <a:pPr lvl="2"/>
            <a:r>
              <a:rPr lang="en-US" altLang="zh-CN" noProof="0"/>
              <a:t>Third level</a:t>
            </a:r>
          </a:p>
          <a:p>
            <a:pPr lvl="3"/>
            <a:r>
              <a:rPr lang="en-US" altLang="zh-CN" noProof="0"/>
              <a:t>Fourth level</a:t>
            </a:r>
          </a:p>
          <a:p>
            <a:pPr lvl="4"/>
            <a:r>
              <a:rPr lang="en-US" altLang="zh-CN" noProof="0"/>
              <a:t>Fifth level</a:t>
            </a:r>
          </a:p>
        </p:txBody>
      </p:sp>
      <p:sp>
        <p:nvSpPr>
          <p:cNvPr id="59398" name="Rectangle 6"/>
          <p:cNvSpPr>
            <a:spLocks noGrp="1" noChangeArrowheads="1"/>
          </p:cNvSpPr>
          <p:nvPr>
            <p:ph type="ftr" sz="quarter" idx="4"/>
          </p:nvPr>
        </p:nvSpPr>
        <p:spPr bwMode="auto">
          <a:xfrm>
            <a:off x="0" y="9720319"/>
            <a:ext cx="3076584" cy="512640"/>
          </a:xfrm>
          <a:prstGeom prst="rect">
            <a:avLst/>
          </a:prstGeom>
          <a:noFill/>
          <a:ln w="9525">
            <a:noFill/>
            <a:miter lim="800000"/>
            <a:headEnd/>
            <a:tailEnd/>
          </a:ln>
          <a:effectLst/>
        </p:spPr>
        <p:txBody>
          <a:bodyPr vert="horz" wrap="square" lIns="94759" tIns="47380" rIns="94759" bIns="47380" numCol="1" anchor="b" anchorCtr="0" compatLnSpc="1">
            <a:prstTxWarp prst="textNoShape">
              <a:avLst/>
            </a:prstTxWarp>
          </a:bodyPr>
          <a:lstStyle>
            <a:lvl1pPr>
              <a:defRPr sz="1200" smtClean="0"/>
            </a:lvl1pPr>
          </a:lstStyle>
          <a:p>
            <a:pPr>
              <a:defRPr/>
            </a:pPr>
            <a:endParaRPr lang="en-US" altLang="zh-CN"/>
          </a:p>
        </p:txBody>
      </p:sp>
      <p:sp>
        <p:nvSpPr>
          <p:cNvPr id="59399" name="Rectangle 7"/>
          <p:cNvSpPr>
            <a:spLocks noGrp="1" noChangeArrowheads="1"/>
          </p:cNvSpPr>
          <p:nvPr>
            <p:ph type="sldNum" sz="quarter" idx="5"/>
          </p:nvPr>
        </p:nvSpPr>
        <p:spPr bwMode="auto">
          <a:xfrm>
            <a:off x="4021063" y="9720319"/>
            <a:ext cx="3076584" cy="512640"/>
          </a:xfrm>
          <a:prstGeom prst="rect">
            <a:avLst/>
          </a:prstGeom>
          <a:noFill/>
          <a:ln w="9525">
            <a:noFill/>
            <a:miter lim="800000"/>
            <a:headEnd/>
            <a:tailEnd/>
          </a:ln>
          <a:effectLst/>
        </p:spPr>
        <p:txBody>
          <a:bodyPr vert="horz" wrap="square" lIns="94759" tIns="47380" rIns="94759" bIns="47380" numCol="1" anchor="b" anchorCtr="0" compatLnSpc="1">
            <a:prstTxWarp prst="textNoShape">
              <a:avLst/>
            </a:prstTxWarp>
          </a:bodyPr>
          <a:lstStyle>
            <a:lvl1pPr algn="r">
              <a:defRPr sz="1200" smtClean="0"/>
            </a:lvl1pPr>
          </a:lstStyle>
          <a:p>
            <a:pPr>
              <a:defRPr/>
            </a:pPr>
            <a:fld id="{A3804948-14D2-43DA-B3DB-CF1972FFF4B7}" type="slidenum">
              <a:rPr lang="en-US" altLang="zh-CN"/>
              <a:pPr>
                <a:defRPr/>
              </a:pPr>
              <a:t>‹#›</a:t>
            </a:fld>
            <a:endParaRPr lang="en-US" altLang="zh-CN"/>
          </a:p>
        </p:txBody>
      </p:sp>
    </p:spTree>
    <p:extLst>
      <p:ext uri="{BB962C8B-B14F-4D97-AF65-F5344CB8AC3E}">
        <p14:creationId xmlns:p14="http://schemas.microsoft.com/office/powerpoint/2010/main" val="2535616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766763"/>
            <a:ext cx="5543550" cy="3838575"/>
          </a:xfrm>
        </p:spPr>
      </p:sp>
      <p:sp>
        <p:nvSpPr>
          <p:cNvPr id="3" name="Notes Placeholder 2"/>
          <p:cNvSpPr>
            <a:spLocks noGrp="1"/>
          </p:cNvSpPr>
          <p:nvPr>
            <p:ph type="body" idx="1"/>
          </p:nvPr>
        </p:nvSpPr>
        <p:spPr/>
        <p:txBody>
          <a:bodyPr/>
          <a:lstStyle/>
          <a:p>
            <a:r>
              <a:rPr lang="en-US" altLang="zh-CN" sz="1200" kern="1200" dirty="0">
                <a:solidFill>
                  <a:schemeClr val="tx1"/>
                </a:solidFill>
                <a:effectLst/>
                <a:latin typeface="Arial" charset="0"/>
                <a:ea typeface="宋体" pitchFamily="2" charset="-122"/>
                <a:cs typeface="+mn-cs"/>
              </a:rPr>
              <a:t>Hello everyone,</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I am</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Wenjie</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Hu from Zhejiang University. I am happy to be here to share with you about our recent work on electricity-theft</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detection</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via</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multi-source</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data.</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It is a joint work with my advisor Yang,</a:t>
            </a:r>
            <a:r>
              <a:rPr lang="zh-CN" altLang="en-US" sz="1200" kern="1200" dirty="0">
                <a:solidFill>
                  <a:schemeClr val="tx1"/>
                </a:solidFill>
                <a:effectLst/>
                <a:latin typeface="Arial" charset="0"/>
                <a:ea typeface="宋体" pitchFamily="2" charset="-122"/>
                <a:cs typeface="+mn-cs"/>
              </a:rPr>
              <a:t> </a:t>
            </a:r>
            <a:r>
              <a:rPr lang="en-US" altLang="zh-CN" sz="1200" kern="1200" dirty="0" err="1">
                <a:solidFill>
                  <a:schemeClr val="tx1"/>
                </a:solidFill>
                <a:effectLst/>
                <a:latin typeface="Arial" charset="0"/>
                <a:ea typeface="宋体" pitchFamily="2" charset="-122"/>
                <a:cs typeface="+mn-cs"/>
              </a:rPr>
              <a:t>jianbo</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from State Grid of China,</a:t>
            </a:r>
            <a:r>
              <a:rPr lang="zh-CN" altLang="en-US" sz="1200" kern="1200" dirty="0">
                <a:solidFill>
                  <a:schemeClr val="tx1"/>
                </a:solidFill>
                <a:effectLst/>
                <a:latin typeface="Arial" charset="0"/>
                <a:ea typeface="宋体" pitchFamily="2" charset="-122"/>
                <a:cs typeface="+mn-cs"/>
              </a:rPr>
              <a:t> </a:t>
            </a:r>
            <a:r>
              <a:rPr lang="en-US" altLang="zh-CN" sz="1200" kern="1200" dirty="0" err="1">
                <a:solidFill>
                  <a:schemeClr val="tx1"/>
                </a:solidFill>
                <a:effectLst/>
                <a:latin typeface="Arial" charset="0"/>
                <a:ea typeface="宋体" pitchFamily="2" charset="-122"/>
                <a:cs typeface="+mn-cs"/>
              </a:rPr>
              <a:t>xuanwen</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and</a:t>
            </a:r>
            <a:r>
              <a:rPr lang="zh-CN" altLang="en-US" sz="1200" kern="1200" dirty="0">
                <a:solidFill>
                  <a:schemeClr val="tx1"/>
                </a:solidFill>
                <a:effectLst/>
                <a:latin typeface="Arial" charset="0"/>
                <a:ea typeface="宋体" pitchFamily="2" charset="-122"/>
                <a:cs typeface="+mn-cs"/>
              </a:rPr>
              <a:t> </a:t>
            </a:r>
            <a:r>
              <a:rPr lang="en-US" altLang="zh-CN" sz="1200" kern="1200" dirty="0" err="1">
                <a:solidFill>
                  <a:schemeClr val="tx1"/>
                </a:solidFill>
                <a:effectLst/>
                <a:latin typeface="Arial" charset="0"/>
                <a:ea typeface="宋体" pitchFamily="2" charset="-122"/>
                <a:cs typeface="+mn-cs"/>
              </a:rPr>
              <a:t>ziqiang</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are</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also</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from</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Zhejiang</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university</a:t>
            </a:r>
          </a:p>
          <a:p>
            <a:endParaRPr lang="en-US" dirty="0"/>
          </a:p>
        </p:txBody>
      </p:sp>
      <p:sp>
        <p:nvSpPr>
          <p:cNvPr id="4" name="Slide Number Placeholder 3"/>
          <p:cNvSpPr>
            <a:spLocks noGrp="1"/>
          </p:cNvSpPr>
          <p:nvPr>
            <p:ph type="sldNum" sz="quarter" idx="10"/>
          </p:nvPr>
        </p:nvSpPr>
        <p:spPr/>
        <p:txBody>
          <a:bodyPr/>
          <a:lstStyle/>
          <a:p>
            <a:pPr>
              <a:defRPr/>
            </a:pPr>
            <a:fld id="{A3804948-14D2-43DA-B3DB-CF1972FFF4B7}" type="slidenum">
              <a:rPr lang="en-US" altLang="zh-CN" smtClean="0"/>
              <a:pPr>
                <a:defRPr/>
              </a:pPr>
              <a:t>1</a:t>
            </a:fld>
            <a:endParaRPr lang="en-US" altLang="zh-CN"/>
          </a:p>
        </p:txBody>
      </p:sp>
    </p:spTree>
    <p:extLst>
      <p:ext uri="{BB962C8B-B14F-4D97-AF65-F5344CB8AC3E}">
        <p14:creationId xmlns:p14="http://schemas.microsoft.com/office/powerpoint/2010/main" val="17378255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766763"/>
            <a:ext cx="5543550" cy="3838575"/>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dirty="0"/>
              <a:t>S</a:t>
            </a:r>
            <a:r>
              <a:rPr lang="en-US" dirty="0"/>
              <a:t>o far</a:t>
            </a:r>
            <a:r>
              <a:rPr lang="zh-CN" altLang="en-US" dirty="0"/>
              <a:t>， </a:t>
            </a:r>
            <a:r>
              <a:rPr lang="en-US" altLang="zh-CN" sz="1200" kern="1200" dirty="0">
                <a:solidFill>
                  <a:schemeClr val="tx1"/>
                </a:solidFill>
                <a:effectLst/>
                <a:latin typeface="Arial" charset="0"/>
                <a:ea typeface="宋体" pitchFamily="2" charset="-122"/>
                <a:cs typeface="+mn-cs"/>
              </a:rPr>
              <a:t>we can conclude that the analysis based on the combination of power</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usage, NTL and temperature can yield extra information related to the</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electricity-theft behavior.</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Here, we integrate the insights into a hierarchical framework,</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named</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HEBR.</a:t>
            </a:r>
            <a:r>
              <a:rPr lang="zh-CN" altLang="en-US" sz="1200" kern="1200" dirty="0">
                <a:solidFill>
                  <a:schemeClr val="tx1"/>
                </a:solidFill>
                <a:effectLst/>
                <a:latin typeface="Arial" charset="0"/>
                <a:ea typeface="宋体" pitchFamily="2" charset="-122"/>
                <a:cs typeface="+mn-cs"/>
              </a:rPr>
              <a:t> </a:t>
            </a:r>
            <a:r>
              <a:rPr lang="en-US" altLang="zh-CN" sz="1200" dirty="0">
                <a:latin typeface="Times" pitchFamily="2" charset="0"/>
                <a:ea typeface="Microsoft YaHei" panose="020B0503020204020204" pitchFamily="34" charset="-122"/>
              </a:rPr>
              <a:t>HEBR</a:t>
            </a:r>
            <a:r>
              <a:rPr lang="zh-CN" altLang="en-US" sz="1200" dirty="0">
                <a:latin typeface="Times" pitchFamily="2" charset="0"/>
                <a:ea typeface="Microsoft YaHei" panose="020B0503020204020204" pitchFamily="34" charset="-122"/>
              </a:rPr>
              <a:t> </a:t>
            </a:r>
            <a:r>
              <a:rPr lang="en-US" altLang="zh-CN" sz="1200" dirty="0">
                <a:latin typeface="Times" pitchFamily="2" charset="0"/>
                <a:ea typeface="Microsoft YaHei" panose="020B0503020204020204" pitchFamily="34" charset="-122"/>
              </a:rPr>
              <a:t>aims</a:t>
            </a:r>
            <a:r>
              <a:rPr lang="zh-CN" altLang="en-US" sz="1200" dirty="0">
                <a:latin typeface="Times" pitchFamily="2" charset="0"/>
                <a:ea typeface="Microsoft YaHei" panose="020B0503020204020204" pitchFamily="34" charset="-122"/>
              </a:rPr>
              <a:t> </a:t>
            </a:r>
            <a:r>
              <a:rPr lang="en-US" altLang="zh-CN" sz="1200" dirty="0">
                <a:latin typeface="Times" pitchFamily="2" charset="0"/>
                <a:ea typeface="Microsoft YaHei" panose="020B0503020204020204" pitchFamily="34" charset="-122"/>
              </a:rPr>
              <a:t>to</a:t>
            </a:r>
            <a:r>
              <a:rPr lang="zh-CN" altLang="en-US" sz="1200" dirty="0">
                <a:latin typeface="Times" pitchFamily="2" charset="0"/>
                <a:ea typeface="Microsoft YaHei" panose="020B0503020204020204" pitchFamily="34" charset="-122"/>
              </a:rPr>
              <a:t> </a:t>
            </a:r>
            <a:r>
              <a:rPr lang="en-US" altLang="zh-CN" sz="1200" dirty="0">
                <a:latin typeface="Times" pitchFamily="2" charset="0"/>
                <a:ea typeface="Microsoft YaHei" panose="020B0503020204020204" pitchFamily="34" charset="-122"/>
              </a:rPr>
              <a:t>bridge the information from </a:t>
            </a:r>
            <a:r>
              <a:rPr lang="en-US" altLang="zh-CN" sz="1200" dirty="0">
                <a:solidFill>
                  <a:srgbClr val="C00000"/>
                </a:solidFill>
                <a:latin typeface="Times" pitchFamily="2" charset="0"/>
                <a:ea typeface="Microsoft YaHei" panose="020B0503020204020204" pitchFamily="34" charset="-122"/>
              </a:rPr>
              <a:t>different sources</a:t>
            </a:r>
            <a:r>
              <a:rPr lang="zh-CN" altLang="en-US" sz="1200" dirty="0">
                <a:latin typeface="Times" pitchFamily="2" charset="0"/>
                <a:ea typeface="Microsoft YaHei" panose="020B0503020204020204" pitchFamily="34" charset="-122"/>
              </a:rPr>
              <a:t> </a:t>
            </a:r>
            <a:r>
              <a:rPr lang="en-US" altLang="zh-CN" sz="1200" dirty="0">
                <a:latin typeface="Times" pitchFamily="2" charset="0"/>
                <a:ea typeface="Microsoft YaHei" panose="020B0503020204020204" pitchFamily="34" charset="-122"/>
              </a:rPr>
              <a:t>and</a:t>
            </a:r>
            <a:r>
              <a:rPr lang="zh-CN" altLang="en-US" sz="1200" dirty="0">
                <a:latin typeface="Times" pitchFamily="2" charset="0"/>
                <a:ea typeface="Microsoft YaHei" panose="020B0503020204020204" pitchFamily="34" charset="-122"/>
              </a:rPr>
              <a:t> </a:t>
            </a:r>
            <a:r>
              <a:rPr lang="en-US" altLang="zh-CN" sz="1200" dirty="0">
                <a:latin typeface="Times" pitchFamily="2" charset="0"/>
                <a:ea typeface="Microsoft YaHei" panose="020B0503020204020204" pitchFamily="34" charset="-122"/>
              </a:rPr>
              <a:t>capture</a:t>
            </a:r>
            <a:r>
              <a:rPr lang="zh-CN" altLang="en-US" sz="1200" dirty="0">
                <a:latin typeface="Times" pitchFamily="2" charset="0"/>
                <a:ea typeface="Microsoft YaHei" panose="020B0503020204020204" pitchFamily="34" charset="-122"/>
              </a:rPr>
              <a:t> </a:t>
            </a:r>
            <a:r>
              <a:rPr lang="en-US" altLang="zh-CN" sz="1200" dirty="0">
                <a:latin typeface="Times" pitchFamily="2" charset="0"/>
                <a:ea typeface="Microsoft YaHei" panose="020B0503020204020204" pitchFamily="34" charset="-122"/>
              </a:rPr>
              <a:t>their</a:t>
            </a:r>
            <a:r>
              <a:rPr lang="zh-CN" altLang="en-US" sz="1200" dirty="0">
                <a:latin typeface="Times" pitchFamily="2" charset="0"/>
                <a:ea typeface="Microsoft YaHei" panose="020B0503020204020204" pitchFamily="34" charset="-122"/>
              </a:rPr>
              <a:t> </a:t>
            </a:r>
            <a:r>
              <a:rPr lang="en-US" altLang="zh-CN" sz="1200" dirty="0">
                <a:solidFill>
                  <a:srgbClr val="C00000"/>
                </a:solidFill>
                <a:latin typeface="Times" pitchFamily="2" charset="0"/>
                <a:ea typeface="Microsoft YaHei" panose="020B0503020204020204" pitchFamily="34" charset="-122"/>
              </a:rPr>
              <a:t>hierarchical</a:t>
            </a:r>
            <a:r>
              <a:rPr lang="zh-CN" altLang="en-US" sz="1200" dirty="0">
                <a:solidFill>
                  <a:srgbClr val="C00000"/>
                </a:solidFill>
                <a:latin typeface="Times" pitchFamily="2" charset="0"/>
                <a:ea typeface="Microsoft YaHei" panose="020B0503020204020204" pitchFamily="34" charset="-122"/>
              </a:rPr>
              <a:t> </a:t>
            </a:r>
            <a:r>
              <a:rPr lang="en-US" altLang="zh-CN" sz="1200" dirty="0">
                <a:solidFill>
                  <a:srgbClr val="C00000"/>
                </a:solidFill>
                <a:latin typeface="Times" pitchFamily="2" charset="0"/>
                <a:ea typeface="Microsoft YaHei" panose="020B0503020204020204" pitchFamily="34" charset="-122"/>
              </a:rPr>
              <a:t>correlations </a:t>
            </a:r>
            <a:r>
              <a:rPr lang="en-US" altLang="zh-CN" sz="1200" dirty="0">
                <a:latin typeface="Times" pitchFamily="2" charset="0"/>
                <a:ea typeface="Microsoft YaHei" panose="020B0503020204020204" pitchFamily="34" charset="-122"/>
              </a:rPr>
              <a:t>when detecting electricity theft.</a:t>
            </a:r>
            <a:r>
              <a:rPr lang="zh-CN" altLang="en-US" sz="1200" dirty="0">
                <a:latin typeface="Times" pitchFamily="2" charset="0"/>
                <a:ea typeface="Microsoft YaHei" panose="020B0503020204020204" pitchFamily="34" charset="-122"/>
              </a:rPr>
              <a:t> </a:t>
            </a:r>
            <a:r>
              <a:rPr lang="en-US" altLang="zh-CN" sz="1200" dirty="0">
                <a:latin typeface="Times" pitchFamily="2" charset="0"/>
                <a:ea typeface="Microsoft YaHei" panose="020B0503020204020204" pitchFamily="34" charset="-122"/>
              </a:rPr>
              <a:t>It</a:t>
            </a:r>
            <a:r>
              <a:rPr lang="zh-CN" altLang="en-US" sz="1200" dirty="0">
                <a:latin typeface="Times" pitchFamily="2" charset="0"/>
                <a:ea typeface="Microsoft YaHei" panose="020B0503020204020204" pitchFamily="34" charset="-122"/>
              </a:rPr>
              <a:t> </a:t>
            </a:r>
            <a:r>
              <a:rPr lang="en-US" altLang="zh-CN" sz="1200" dirty="0">
                <a:latin typeface="Times" pitchFamily="2" charset="0"/>
                <a:ea typeface="Microsoft YaHei" panose="020B0503020204020204" pitchFamily="34" charset="-122"/>
              </a:rPr>
              <a:t>consider</a:t>
            </a:r>
            <a:r>
              <a:rPr lang="zh-CN" altLang="en-US" sz="1200" dirty="0">
                <a:latin typeface="Times" pitchFamily="2" charset="0"/>
                <a:ea typeface="Microsoft YaHei" panose="020B0503020204020204" pitchFamily="34" charset="-122"/>
              </a:rPr>
              <a:t> </a:t>
            </a:r>
            <a:r>
              <a:rPr lang="en-US" altLang="zh-CN" sz="1200" kern="1200" dirty="0">
                <a:solidFill>
                  <a:schemeClr val="tx1"/>
                </a:solidFill>
                <a:effectLst/>
                <a:latin typeface="Arial" charset="0"/>
                <a:ea typeface="宋体" pitchFamily="2" charset="-122"/>
                <a:cs typeface="+mn-cs"/>
              </a:rPr>
              <a:t>three distinct levels</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of</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information,</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and</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try</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to</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estimate</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the</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probability</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of</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a</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user</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being</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thief.</a:t>
            </a:r>
            <a:endParaRPr lang="en-US" altLang="zh-CN" sz="1200" dirty="0">
              <a:latin typeface="Times" pitchFamily="2" charset="0"/>
              <a:ea typeface="Microsoft YaHei" panose="020B0503020204020204" pitchFamily="34" charset="-122"/>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CN"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kern="1200" dirty="0">
                <a:solidFill>
                  <a:schemeClr val="tx1"/>
                </a:solidFill>
                <a:effectLst/>
                <a:latin typeface="Arial" charset="0"/>
                <a:ea typeface="宋体" pitchFamily="2" charset="-122"/>
                <a:cs typeface="+mn-cs"/>
              </a:rPr>
              <a:t> </a:t>
            </a:r>
            <a:endParaRPr lang="en-US" altLang="zh-CN" dirty="0"/>
          </a:p>
          <a:p>
            <a:endParaRPr lang="en-US" dirty="0"/>
          </a:p>
        </p:txBody>
      </p:sp>
      <p:sp>
        <p:nvSpPr>
          <p:cNvPr id="4" name="Slide Number Placeholder 3"/>
          <p:cNvSpPr>
            <a:spLocks noGrp="1"/>
          </p:cNvSpPr>
          <p:nvPr>
            <p:ph type="sldNum" sz="quarter" idx="10"/>
          </p:nvPr>
        </p:nvSpPr>
        <p:spPr/>
        <p:txBody>
          <a:bodyPr/>
          <a:lstStyle/>
          <a:p>
            <a:pPr>
              <a:defRPr/>
            </a:pPr>
            <a:fld id="{A3804948-14D2-43DA-B3DB-CF1972FFF4B7}" type="slidenum">
              <a:rPr lang="en-US" altLang="zh-CN" smtClean="0"/>
              <a:pPr>
                <a:defRPr/>
              </a:pPr>
              <a:t>10</a:t>
            </a:fld>
            <a:endParaRPr lang="en-US" altLang="zh-CN"/>
          </a:p>
        </p:txBody>
      </p:sp>
    </p:spTree>
    <p:extLst>
      <p:ext uri="{BB962C8B-B14F-4D97-AF65-F5344CB8AC3E}">
        <p14:creationId xmlns:p14="http://schemas.microsoft.com/office/powerpoint/2010/main" val="16257227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766763"/>
            <a:ext cx="5543550" cy="3838575"/>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dirty="0"/>
              <a:t>It</a:t>
            </a:r>
            <a:r>
              <a:rPr lang="zh-CN" altLang="en-US" dirty="0"/>
              <a:t> </a:t>
            </a:r>
            <a:r>
              <a:rPr lang="en-US" altLang="zh-CN" dirty="0"/>
              <a:t>is</a:t>
            </a:r>
            <a:r>
              <a:rPr lang="zh-CN" altLang="en-US" dirty="0"/>
              <a:t> </a:t>
            </a:r>
            <a:r>
              <a:rPr lang="en-US" altLang="zh-CN" dirty="0"/>
              <a:t>the</a:t>
            </a:r>
            <a:r>
              <a:rPr lang="zh-CN" altLang="en-US" dirty="0"/>
              <a:t> </a:t>
            </a:r>
            <a:r>
              <a:rPr lang="en-US" altLang="zh-CN" sz="1200" kern="1200" dirty="0">
                <a:solidFill>
                  <a:schemeClr val="tx1"/>
                </a:solidFill>
                <a:effectLst/>
                <a:latin typeface="Arial" charset="0"/>
                <a:ea typeface="宋体" pitchFamily="2" charset="-122"/>
                <a:cs typeface="+mn-cs"/>
              </a:rPr>
              <a:t>Architecture of HEBR.</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Given a multi-source observation sequence,</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HEBR constructs a three-level framework: at each level, different sequences are inputted into different recurrent layers respectively, the latent representations of which are fused in pairs.</a:t>
            </a:r>
          </a:p>
          <a:p>
            <a:r>
              <a:rPr lang="en-US" altLang="zh-CN" sz="1200" kern="1200" dirty="0">
                <a:solidFill>
                  <a:schemeClr val="tx1"/>
                </a:solidFill>
                <a:effectLst/>
                <a:latin typeface="Arial" charset="0"/>
                <a:ea typeface="宋体" pitchFamily="2" charset="-122"/>
                <a:cs typeface="+mn-cs"/>
              </a:rPr>
              <a:t>Different levels</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have</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different</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targets.</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Level</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1</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aim</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s</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to</a:t>
            </a:r>
            <a:r>
              <a:rPr lang="zh-CN" altLang="en-US" sz="1200" kern="1200" dirty="0">
                <a:solidFill>
                  <a:schemeClr val="tx1"/>
                </a:solidFill>
                <a:effectLst/>
                <a:latin typeface="Arial" charset="0"/>
                <a:ea typeface="宋体" pitchFamily="2" charset="-122"/>
                <a:cs typeface="+mn-cs"/>
              </a:rPr>
              <a:t> </a:t>
            </a:r>
            <a:r>
              <a:rPr kumimoji="1" lang="en-US" altLang="zh-CN" sz="1200" kern="1200" dirty="0">
                <a:solidFill>
                  <a:srgbClr val="000000"/>
                </a:solidFill>
                <a:effectLst/>
                <a:latin typeface="Times" pitchFamily="2" charset="0"/>
                <a:ea typeface="宋体" pitchFamily="2" charset="-122"/>
                <a:cs typeface="Arial" panose="020B0604020202020204" pitchFamily="34" charset="0"/>
              </a:rPr>
              <a:t>capture</a:t>
            </a:r>
            <a:r>
              <a:rPr kumimoji="1" lang="en-US" altLang="zh-CN" dirty="0">
                <a:solidFill>
                  <a:srgbClr val="000000"/>
                </a:solidFill>
                <a:latin typeface="Times" pitchFamily="2" charset="0"/>
                <a:cs typeface="Arial" panose="020B0604020202020204" pitchFamily="34" charset="0"/>
              </a:rPr>
              <a:t> </a:t>
            </a:r>
            <a:r>
              <a:rPr lang="en-US" altLang="zh-CN" sz="1200" kern="1200" dirty="0">
                <a:solidFill>
                  <a:schemeClr val="tx1"/>
                </a:solidFill>
                <a:effectLst/>
                <a:latin typeface="Arial" charset="0"/>
                <a:ea typeface="宋体" pitchFamily="2" charset="-122"/>
                <a:cs typeface="+mn-cs"/>
              </a:rPr>
              <a:t>the</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influence</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from</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macro- </a:t>
            </a:r>
            <a:endParaRPr lang="en-US" altLang="zh-CN"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kern="1200" dirty="0">
                <a:solidFill>
                  <a:schemeClr val="tx1"/>
                </a:solidFill>
                <a:effectLst/>
                <a:latin typeface="Arial" charset="0"/>
                <a:ea typeface="宋体" pitchFamily="2" charset="-122"/>
                <a:cs typeface="+mn-cs"/>
              </a:rPr>
              <a:t>or </a:t>
            </a:r>
            <a:r>
              <a:rPr lang="en-US" altLang="zh-CN" sz="1200" kern="1200" dirty="0" err="1">
                <a:solidFill>
                  <a:schemeClr val="tx1"/>
                </a:solidFill>
                <a:effectLst/>
                <a:latin typeface="Arial" charset="0"/>
                <a:ea typeface="宋体" pitchFamily="2" charset="-122"/>
                <a:cs typeface="+mn-cs"/>
              </a:rPr>
              <a:t>meso</a:t>
            </a:r>
            <a:r>
              <a:rPr lang="en-US" altLang="zh-CN" sz="1200" kern="1200" dirty="0">
                <a:solidFill>
                  <a:schemeClr val="tx1"/>
                </a:solidFill>
                <a:effectLst/>
                <a:latin typeface="Arial" charset="0"/>
                <a:ea typeface="宋体" pitchFamily="2" charset="-122"/>
                <a:cs typeface="+mn-cs"/>
              </a:rPr>
              <a:t>-level factors on user behaviors respectively.</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Level</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2</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try</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to</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uniform the</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influence from macro and </a:t>
            </a:r>
            <a:r>
              <a:rPr lang="en-US" altLang="zh-CN" sz="1200" kern="1200" dirty="0" err="1">
                <a:solidFill>
                  <a:schemeClr val="tx1"/>
                </a:solidFill>
                <a:effectLst/>
                <a:latin typeface="Arial" charset="0"/>
                <a:ea typeface="宋体" pitchFamily="2" charset="-122"/>
                <a:cs typeface="+mn-cs"/>
              </a:rPr>
              <a:t>meso</a:t>
            </a:r>
            <a:r>
              <a:rPr lang="en-US" altLang="zh-CN" sz="1200" kern="1200" dirty="0">
                <a:solidFill>
                  <a:schemeClr val="tx1"/>
                </a:solidFill>
                <a:effectLst/>
                <a:latin typeface="Arial" charset="0"/>
                <a:ea typeface="宋体" pitchFamily="2" charset="-122"/>
                <a:cs typeface="+mn-cs"/>
              </a:rPr>
              <a:t> level,</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and</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Level</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3</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aims</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to</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output</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the</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probability</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of</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electricity</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theft.</a:t>
            </a:r>
            <a:endParaRPr lang="en-US" altLang="zh-CN" dirty="0"/>
          </a:p>
          <a:p>
            <a:pPr marL="0" marR="0" lvl="0" indent="0" algn="l" defTabSz="914400" rtl="0" eaLnBrk="0" fontAlgn="base" latinLnBrk="0" hangingPunct="0">
              <a:lnSpc>
                <a:spcPct val="100000"/>
              </a:lnSpc>
              <a:spcBef>
                <a:spcPct val="30000"/>
              </a:spcBef>
              <a:spcAft>
                <a:spcPct val="0"/>
              </a:spcAft>
              <a:buClrTx/>
              <a:buSzTx/>
              <a:buFontTx/>
              <a:buNone/>
              <a:tabLst/>
              <a:defRPr/>
            </a:pPr>
            <a:br>
              <a:rPr lang="en-US" altLang="zh-CN" sz="1200" kern="1200" dirty="0">
                <a:solidFill>
                  <a:schemeClr val="tx1"/>
                </a:solidFill>
                <a:effectLst/>
                <a:latin typeface="Arial" charset="0"/>
                <a:ea typeface="宋体" pitchFamily="2" charset="-122"/>
                <a:cs typeface="+mn-cs"/>
              </a:rPr>
            </a:br>
            <a:endParaRPr lang="en-US" altLang="zh-CN"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US" altLang="zh-CN" dirty="0">
              <a:solidFill>
                <a:srgbClr val="000000"/>
              </a:solidFill>
              <a:latin typeface="Times" pitchFamily="2"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CN"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CN" dirty="0"/>
          </a:p>
        </p:txBody>
      </p:sp>
      <p:sp>
        <p:nvSpPr>
          <p:cNvPr id="4" name="Slide Number Placeholder 3"/>
          <p:cNvSpPr>
            <a:spLocks noGrp="1"/>
          </p:cNvSpPr>
          <p:nvPr>
            <p:ph type="sldNum" sz="quarter" idx="10"/>
          </p:nvPr>
        </p:nvSpPr>
        <p:spPr/>
        <p:txBody>
          <a:bodyPr/>
          <a:lstStyle/>
          <a:p>
            <a:pPr>
              <a:defRPr/>
            </a:pPr>
            <a:fld id="{A3804948-14D2-43DA-B3DB-CF1972FFF4B7}" type="slidenum">
              <a:rPr lang="en-US" altLang="zh-CN" smtClean="0"/>
              <a:pPr>
                <a:defRPr/>
              </a:pPr>
              <a:t>11</a:t>
            </a:fld>
            <a:endParaRPr lang="en-US" altLang="zh-CN"/>
          </a:p>
        </p:txBody>
      </p:sp>
    </p:spTree>
    <p:extLst>
      <p:ext uri="{BB962C8B-B14F-4D97-AF65-F5344CB8AC3E}">
        <p14:creationId xmlns:p14="http://schemas.microsoft.com/office/powerpoint/2010/main" val="34911881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766763"/>
            <a:ext cx="5543550" cy="3838575"/>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kern="1200" dirty="0">
                <a:solidFill>
                  <a:schemeClr val="tx1"/>
                </a:solidFill>
                <a:effectLst/>
                <a:latin typeface="Arial" charset="0"/>
                <a:ea typeface="宋体" pitchFamily="2" charset="-122"/>
                <a:cs typeface="+mn-cs"/>
              </a:rPr>
              <a:t>As for the operations in each level,</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there</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are</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two</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important</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layers</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for</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feature extraction and fusion:</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recurrent</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layer</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and</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fusion</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layer.</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Formulations</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are</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as</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follows.</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H</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and</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apostrophe</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h</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are</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latent</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representation</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of</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current</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input</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I.</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alpha</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denotes</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the</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temporal</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attention</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coefficient,</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which</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tries to automatically discover the attention weights based on “end-to-end” learning. </a:t>
            </a:r>
            <a:endParaRPr lang="en-US" altLang="zh-CN"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CN" dirty="0"/>
          </a:p>
        </p:txBody>
      </p:sp>
      <p:sp>
        <p:nvSpPr>
          <p:cNvPr id="4" name="Slide Number Placeholder 3"/>
          <p:cNvSpPr>
            <a:spLocks noGrp="1"/>
          </p:cNvSpPr>
          <p:nvPr>
            <p:ph type="sldNum" sz="quarter" idx="10"/>
          </p:nvPr>
        </p:nvSpPr>
        <p:spPr/>
        <p:txBody>
          <a:bodyPr/>
          <a:lstStyle/>
          <a:p>
            <a:pPr>
              <a:defRPr/>
            </a:pPr>
            <a:fld id="{A3804948-14D2-43DA-B3DB-CF1972FFF4B7}" type="slidenum">
              <a:rPr lang="en-US" altLang="zh-CN" smtClean="0"/>
              <a:pPr>
                <a:defRPr/>
              </a:pPr>
              <a:t>12</a:t>
            </a:fld>
            <a:endParaRPr lang="en-US" altLang="zh-CN"/>
          </a:p>
        </p:txBody>
      </p:sp>
    </p:spTree>
    <p:extLst>
      <p:ext uri="{BB962C8B-B14F-4D97-AF65-F5344CB8AC3E}">
        <p14:creationId xmlns:p14="http://schemas.microsoft.com/office/powerpoint/2010/main" val="36957098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766763"/>
            <a:ext cx="5543550" cy="3838575"/>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kern="1200" dirty="0">
                <a:solidFill>
                  <a:schemeClr val="tx1"/>
                </a:solidFill>
                <a:effectLst/>
                <a:latin typeface="Arial" charset="0"/>
                <a:ea typeface="宋体" pitchFamily="2" charset="-122"/>
                <a:cs typeface="+mn-cs"/>
              </a:rPr>
              <a:t>In real life,</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we</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can</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usually</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observe</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that</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if the previous day was very hot, people will tend to turn on the air conditioner for a longer time, even if today is colder. In</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other</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words,</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there</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may</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be</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time-delayed</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existed</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among</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the</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different</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source</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data.</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So,</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in order to capture more</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information,</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we</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design</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a</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multi-step</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fusion</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mechanism,</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as</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shown</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in</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equation</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2.</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It try to fuse more information in the temporal interval rather than just at the current temporal point. </a:t>
            </a:r>
            <a:endParaRPr lang="en-US" altLang="zh-CN" dirty="0"/>
          </a:p>
          <a:p>
            <a:r>
              <a:rPr lang="en-US" altLang="zh-CN" sz="1200" kern="1200" dirty="0">
                <a:solidFill>
                  <a:schemeClr val="tx1"/>
                </a:solidFill>
                <a:effectLst/>
                <a:latin typeface="Arial" charset="0"/>
                <a:ea typeface="宋体" pitchFamily="2" charset="-122"/>
                <a:cs typeface="+mn-cs"/>
              </a:rPr>
              <a:t>However, it is impossible that the fused information at each time step will be equally important to behavioral patterns. For example, someone is probably an electricity theft if he consumes little power in summer or winter, but this may not be true in autumn or spring.</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Therefore, we use an attention mechanism to model the varying significance of the fused information at different time steps.</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It</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is</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weighted</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by</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current</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two</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latent</a:t>
            </a:r>
            <a:r>
              <a:rPr lang="zh-CN" altLang="en-US" sz="1200" kern="1200" dirty="0">
                <a:solidFill>
                  <a:schemeClr val="tx1"/>
                </a:solidFill>
                <a:effectLst/>
                <a:latin typeface="Arial" charset="0"/>
                <a:ea typeface="宋体" pitchFamily="2" charset="-122"/>
                <a:cs typeface="+mn-cs"/>
              </a:rPr>
              <a:t> </a:t>
            </a:r>
            <a:r>
              <a:rPr lang="en-US" altLang="zh-CN" sz="1200" kern="1200" dirty="0" err="1">
                <a:solidFill>
                  <a:schemeClr val="tx1"/>
                </a:solidFill>
                <a:effectLst/>
                <a:latin typeface="Arial" charset="0"/>
                <a:ea typeface="宋体" pitchFamily="2" charset="-122"/>
                <a:cs typeface="+mn-cs"/>
              </a:rPr>
              <a:t>represenations</a:t>
            </a:r>
            <a:r>
              <a:rPr lang="en-US" altLang="zh-CN" sz="1200" kern="1200" dirty="0">
                <a:solidFill>
                  <a:schemeClr val="tx1"/>
                </a:solidFill>
                <a:effectLst/>
                <a:latin typeface="Arial" charset="0"/>
                <a:ea typeface="宋体" pitchFamily="2" charset="-122"/>
                <a:cs typeface="+mn-cs"/>
              </a:rPr>
              <a:t>.</a:t>
            </a:r>
            <a:endParaRPr lang="en-US" altLang="zh-CN" dirty="0"/>
          </a:p>
          <a:p>
            <a:endParaRPr lang="en-US" altLang="zh-CN"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CN" dirty="0"/>
          </a:p>
          <a:p>
            <a:endParaRPr lang="en-US" dirty="0"/>
          </a:p>
        </p:txBody>
      </p:sp>
      <p:sp>
        <p:nvSpPr>
          <p:cNvPr id="4" name="Slide Number Placeholder 3"/>
          <p:cNvSpPr>
            <a:spLocks noGrp="1"/>
          </p:cNvSpPr>
          <p:nvPr>
            <p:ph type="sldNum" sz="quarter" idx="10"/>
          </p:nvPr>
        </p:nvSpPr>
        <p:spPr/>
        <p:txBody>
          <a:bodyPr/>
          <a:lstStyle/>
          <a:p>
            <a:pPr>
              <a:defRPr/>
            </a:pPr>
            <a:fld id="{A3804948-14D2-43DA-B3DB-CF1972FFF4B7}" type="slidenum">
              <a:rPr lang="en-US" altLang="zh-CN" smtClean="0"/>
              <a:pPr>
                <a:defRPr/>
              </a:pPr>
              <a:t>13</a:t>
            </a:fld>
            <a:endParaRPr lang="en-US" altLang="zh-CN"/>
          </a:p>
        </p:txBody>
      </p:sp>
    </p:spTree>
    <p:extLst>
      <p:ext uri="{BB962C8B-B14F-4D97-AF65-F5344CB8AC3E}">
        <p14:creationId xmlns:p14="http://schemas.microsoft.com/office/powerpoint/2010/main" val="4284621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766763"/>
            <a:ext cx="5543550" cy="3838575"/>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dirty="0"/>
              <a:t>So</a:t>
            </a:r>
            <a:r>
              <a:rPr lang="zh-CN" altLang="en-US" dirty="0"/>
              <a:t> </a:t>
            </a:r>
            <a:r>
              <a:rPr lang="en-US" altLang="zh-CN" dirty="0"/>
              <a:t>far,</a:t>
            </a:r>
            <a:r>
              <a:rPr lang="zh-CN" altLang="en-US" dirty="0"/>
              <a:t> </a:t>
            </a:r>
            <a:r>
              <a:rPr lang="en-US" altLang="zh-CN" dirty="0"/>
              <a:t>we</a:t>
            </a:r>
            <a:r>
              <a:rPr lang="zh-CN" altLang="en-US" dirty="0"/>
              <a:t> </a:t>
            </a:r>
            <a:r>
              <a:rPr lang="en-US" altLang="zh-CN" dirty="0"/>
              <a:t>can</a:t>
            </a:r>
            <a:r>
              <a:rPr lang="zh-CN" altLang="en-US" dirty="0"/>
              <a:t> </a:t>
            </a:r>
            <a:r>
              <a:rPr lang="en-US" altLang="zh-CN" dirty="0"/>
              <a:t>give</a:t>
            </a:r>
            <a:r>
              <a:rPr lang="zh-CN" altLang="en-US" dirty="0"/>
              <a:t> </a:t>
            </a:r>
            <a:r>
              <a:rPr lang="en-US" altLang="zh-CN" sz="1200" kern="1200" dirty="0">
                <a:solidFill>
                  <a:schemeClr val="tx1"/>
                </a:solidFill>
                <a:effectLst/>
                <a:latin typeface="Arial" charset="0"/>
                <a:ea typeface="宋体" pitchFamily="2" charset="-122"/>
                <a:cs typeface="+mn-cs"/>
              </a:rPr>
              <a:t>complete mathematical formulations of</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HEBR,</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where multi-source sequences initialize the input I , then</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three levels of feature extraction and hierarchical fusion are conducted. The</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last</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fused</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representations</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acting</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as</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feature</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embeddings,</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are</a:t>
            </a:r>
            <a:r>
              <a:rPr lang="zh-CN" altLang="en-US" sz="1200" kern="1200" dirty="0">
                <a:solidFill>
                  <a:schemeClr val="tx1"/>
                </a:solidFill>
                <a:effectLst/>
                <a:latin typeface="Arial" charset="0"/>
                <a:ea typeface="宋体" pitchFamily="2" charset="-122"/>
                <a:cs typeface="+mn-cs"/>
              </a:rPr>
              <a:t> </a:t>
            </a:r>
            <a:r>
              <a:rPr lang="en-US" altLang="zh-CN" sz="1200" kern="1200" dirty="0" err="1">
                <a:solidFill>
                  <a:schemeClr val="tx1"/>
                </a:solidFill>
                <a:effectLst/>
                <a:latin typeface="Arial" charset="0"/>
                <a:ea typeface="宋体" pitchFamily="2" charset="-122"/>
                <a:cs typeface="+mn-cs"/>
              </a:rPr>
              <a:t>maped</a:t>
            </a:r>
            <a:r>
              <a:rPr lang="en-US" altLang="zh-CN" sz="1200" kern="1200" dirty="0">
                <a:solidFill>
                  <a:schemeClr val="tx1"/>
                </a:solidFill>
                <a:effectLst/>
                <a:latin typeface="Arial" charset="0"/>
                <a:ea typeface="宋体" pitchFamily="2" charset="-122"/>
                <a:cs typeface="+mn-cs"/>
              </a:rPr>
              <a:t> into a binary vector, and then</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be</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turned into the probability of</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electricity</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theft.</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We</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can use the Adam optimizer for the parameter learning, and</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reduce</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the</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binary cross-entropy</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loss. </a:t>
            </a:r>
            <a:endParaRPr lang="en-US" altLang="zh-CN"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CN" dirty="0"/>
          </a:p>
          <a:p>
            <a:endParaRPr lang="en-US" altLang="zh-CN"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CN" dirty="0"/>
          </a:p>
          <a:p>
            <a:endParaRPr lang="en-US" dirty="0"/>
          </a:p>
        </p:txBody>
      </p:sp>
      <p:sp>
        <p:nvSpPr>
          <p:cNvPr id="4" name="Slide Number Placeholder 3"/>
          <p:cNvSpPr>
            <a:spLocks noGrp="1"/>
          </p:cNvSpPr>
          <p:nvPr>
            <p:ph type="sldNum" sz="quarter" idx="10"/>
          </p:nvPr>
        </p:nvSpPr>
        <p:spPr/>
        <p:txBody>
          <a:bodyPr/>
          <a:lstStyle/>
          <a:p>
            <a:pPr>
              <a:defRPr/>
            </a:pPr>
            <a:fld id="{A3804948-14D2-43DA-B3DB-CF1972FFF4B7}" type="slidenum">
              <a:rPr lang="en-US" altLang="zh-CN" smtClean="0"/>
              <a:pPr>
                <a:defRPr/>
              </a:pPr>
              <a:t>14</a:t>
            </a:fld>
            <a:endParaRPr lang="en-US" altLang="zh-CN"/>
          </a:p>
        </p:txBody>
      </p:sp>
    </p:spTree>
    <p:extLst>
      <p:ext uri="{BB962C8B-B14F-4D97-AF65-F5344CB8AC3E}">
        <p14:creationId xmlns:p14="http://schemas.microsoft.com/office/powerpoint/2010/main" val="9656405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766763"/>
            <a:ext cx="5543550" cy="3838575"/>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kern="1200" dirty="0">
                <a:solidFill>
                  <a:schemeClr val="tx1"/>
                </a:solidFill>
                <a:effectLst/>
                <a:latin typeface="Arial" charset="0"/>
                <a:ea typeface="宋体" pitchFamily="2" charset="-122"/>
                <a:cs typeface="+mn-cs"/>
              </a:rPr>
              <a:t>We</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conduct</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experiments on the real-world dataset</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to</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validate</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the</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model</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effectiveness.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kern="1200" dirty="0">
                <a:solidFill>
                  <a:schemeClr val="tx1"/>
                </a:solidFill>
                <a:effectLst/>
                <a:latin typeface="Arial" charset="0"/>
                <a:ea typeface="宋体" pitchFamily="2" charset="-122"/>
                <a:cs typeface="+mn-cs"/>
              </a:rPr>
              <a:t>We</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consider</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the</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following</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benchmark</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methods.</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The first type is classification methods based on handcrafted features, which have been commonly used in existing work on electricity theft detection.</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The</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features</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are</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shown</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in</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the</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table</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and</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we</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use</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some</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famous</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algorithms</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as</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classifier</a:t>
            </a:r>
            <a:endParaRPr lang="en-US" altLang="zh-CN" dirty="0"/>
          </a:p>
          <a:p>
            <a:endParaRPr lang="en-US" sz="1200" kern="1200" dirty="0">
              <a:solidFill>
                <a:schemeClr val="tx1"/>
              </a:solidFill>
              <a:effectLst/>
              <a:latin typeface="Arial" charset="0"/>
              <a:ea typeface="宋体" pitchFamily="2" charset="-122"/>
              <a:cs typeface="+mn-cs"/>
            </a:endParaRPr>
          </a:p>
        </p:txBody>
      </p:sp>
      <p:sp>
        <p:nvSpPr>
          <p:cNvPr id="4" name="Slide Number Placeholder 3"/>
          <p:cNvSpPr>
            <a:spLocks noGrp="1"/>
          </p:cNvSpPr>
          <p:nvPr>
            <p:ph type="sldNum" sz="quarter" idx="10"/>
          </p:nvPr>
        </p:nvSpPr>
        <p:spPr/>
        <p:txBody>
          <a:bodyPr/>
          <a:lstStyle/>
          <a:p>
            <a:pPr>
              <a:defRPr/>
            </a:pPr>
            <a:fld id="{A3804948-14D2-43DA-B3DB-CF1972FFF4B7}" type="slidenum">
              <a:rPr lang="en-US" altLang="zh-CN" smtClean="0"/>
              <a:pPr>
                <a:defRPr/>
              </a:pPr>
              <a:t>15</a:t>
            </a:fld>
            <a:endParaRPr lang="en-US" altLang="zh-CN"/>
          </a:p>
        </p:txBody>
      </p:sp>
    </p:spTree>
    <p:extLst>
      <p:ext uri="{BB962C8B-B14F-4D97-AF65-F5344CB8AC3E}">
        <p14:creationId xmlns:p14="http://schemas.microsoft.com/office/powerpoint/2010/main" val="832288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766763"/>
            <a:ext cx="5543550" cy="3838575"/>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kern="1200" dirty="0">
                <a:solidFill>
                  <a:schemeClr val="tx1"/>
                </a:solidFill>
                <a:effectLst/>
                <a:latin typeface="Arial" charset="0"/>
                <a:ea typeface="宋体" pitchFamily="2" charset="-122"/>
                <a:cs typeface="+mn-cs"/>
              </a:rPr>
              <a:t>The second type of baseline is time series classification methods, including: nearest</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neighbor</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methods,</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fast</a:t>
            </a:r>
            <a:r>
              <a:rPr lang="zh-CN" altLang="en-US" sz="1200" kern="1200" dirty="0">
                <a:solidFill>
                  <a:schemeClr val="tx1"/>
                </a:solidFill>
                <a:effectLst/>
                <a:latin typeface="Arial" charset="0"/>
                <a:ea typeface="宋体" pitchFamily="2" charset="-122"/>
                <a:cs typeface="+mn-cs"/>
              </a:rPr>
              <a:t> </a:t>
            </a:r>
            <a:r>
              <a:rPr lang="en-US" altLang="zh-CN" sz="1200" kern="1200" dirty="0" err="1">
                <a:solidFill>
                  <a:schemeClr val="tx1"/>
                </a:solidFill>
                <a:effectLst/>
                <a:latin typeface="Arial" charset="0"/>
                <a:ea typeface="宋体" pitchFamily="2" charset="-122"/>
                <a:cs typeface="+mn-cs"/>
              </a:rPr>
              <a:t>shaplets</a:t>
            </a:r>
            <a:r>
              <a:rPr lang="en-US" altLang="zh-CN" sz="1200" kern="1200" dirty="0">
                <a:solidFill>
                  <a:schemeClr val="tx1"/>
                </a:solidFill>
                <a:effectLst/>
                <a:latin typeface="Arial" charset="0"/>
                <a:ea typeface="宋体" pitchFamily="2" charset="-122"/>
                <a:cs typeface="+mn-cs"/>
              </a:rPr>
              <a:t>,</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and</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Time Series Forest.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kern="1200" dirty="0">
                <a:solidFill>
                  <a:schemeClr val="tx1"/>
                </a:solidFill>
                <a:effectLst/>
                <a:latin typeface="Arial" charset="0"/>
                <a:ea typeface="宋体" pitchFamily="2" charset="-122"/>
                <a:cs typeface="+mn-cs"/>
              </a:rPr>
              <a:t>The third type of baseline, we consider several</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competitive deep learning methodologies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kern="1200" dirty="0">
                <a:solidFill>
                  <a:schemeClr val="tx1"/>
                </a:solidFill>
                <a:effectLst/>
                <a:latin typeface="Arial" charset="0"/>
                <a:ea typeface="宋体" pitchFamily="2" charset="-122"/>
                <a:cs typeface="+mn-cs"/>
              </a:rPr>
              <a:t>And</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last</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is</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our</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method.</a:t>
            </a:r>
            <a:endParaRPr lang="en-US" altLang="zh-CN"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CN" dirty="0"/>
          </a:p>
        </p:txBody>
      </p:sp>
      <p:sp>
        <p:nvSpPr>
          <p:cNvPr id="4" name="Slide Number Placeholder 3"/>
          <p:cNvSpPr>
            <a:spLocks noGrp="1"/>
          </p:cNvSpPr>
          <p:nvPr>
            <p:ph type="sldNum" sz="quarter" idx="10"/>
          </p:nvPr>
        </p:nvSpPr>
        <p:spPr/>
        <p:txBody>
          <a:bodyPr/>
          <a:lstStyle/>
          <a:p>
            <a:pPr>
              <a:defRPr/>
            </a:pPr>
            <a:fld id="{A3804948-14D2-43DA-B3DB-CF1972FFF4B7}" type="slidenum">
              <a:rPr lang="en-US" altLang="zh-CN" smtClean="0"/>
              <a:pPr>
                <a:defRPr/>
              </a:pPr>
              <a:t>16</a:t>
            </a:fld>
            <a:endParaRPr lang="en-US" altLang="zh-CN"/>
          </a:p>
        </p:txBody>
      </p:sp>
    </p:spTree>
    <p:extLst>
      <p:ext uri="{BB962C8B-B14F-4D97-AF65-F5344CB8AC3E}">
        <p14:creationId xmlns:p14="http://schemas.microsoft.com/office/powerpoint/2010/main" val="17878047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766763"/>
            <a:ext cx="5543550" cy="3838575"/>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kern="1200" dirty="0">
                <a:solidFill>
                  <a:schemeClr val="tx1"/>
                </a:solidFill>
                <a:effectLst/>
                <a:latin typeface="Arial" charset="0"/>
                <a:ea typeface="宋体" pitchFamily="2" charset="-122"/>
                <a:cs typeface="+mn-cs"/>
              </a:rPr>
              <a:t>We use precision, recall and two F-measures (F1, F0.5) as metrics. Here,</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we prefer to use F0.5 as the metric for electricity-theft detection, as precision is more important than recall to real application.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kern="1200" dirty="0">
                <a:solidFill>
                  <a:schemeClr val="tx1"/>
                </a:solidFill>
                <a:effectLst/>
                <a:latin typeface="Arial" charset="0"/>
                <a:ea typeface="宋体" pitchFamily="2" charset="-122"/>
                <a:cs typeface="+mn-cs"/>
              </a:rPr>
              <a:t>We</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also</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present</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the</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standard</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deviation</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to</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compare</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the</a:t>
            </a:r>
            <a:r>
              <a:rPr lang="zh-CN" altLang="en-US" sz="1200" kern="1200" dirty="0">
                <a:solidFill>
                  <a:schemeClr val="tx1"/>
                </a:solidFill>
                <a:effectLst/>
                <a:latin typeface="Arial" charset="0"/>
                <a:ea typeface="宋体" pitchFamily="2" charset="-122"/>
                <a:cs typeface="+mn-cs"/>
              </a:rPr>
              <a:t> </a:t>
            </a:r>
            <a:r>
              <a:rPr lang="en-US" altLang="zh-CN" sz="1200" dirty="0">
                <a:solidFill>
                  <a:schemeClr val="tx1"/>
                </a:solidFill>
                <a:latin typeface="Times" pitchFamily="2" charset="0"/>
              </a:rPr>
              <a:t>stability of different models</a:t>
            </a:r>
            <a:endParaRPr lang="en-US" altLang="zh-CN"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CN" dirty="0"/>
          </a:p>
        </p:txBody>
      </p:sp>
      <p:sp>
        <p:nvSpPr>
          <p:cNvPr id="4" name="Slide Number Placeholder 3"/>
          <p:cNvSpPr>
            <a:spLocks noGrp="1"/>
          </p:cNvSpPr>
          <p:nvPr>
            <p:ph type="sldNum" sz="quarter" idx="10"/>
          </p:nvPr>
        </p:nvSpPr>
        <p:spPr/>
        <p:txBody>
          <a:bodyPr/>
          <a:lstStyle/>
          <a:p>
            <a:pPr>
              <a:defRPr/>
            </a:pPr>
            <a:fld id="{A3804948-14D2-43DA-B3DB-CF1972FFF4B7}" type="slidenum">
              <a:rPr lang="en-US" altLang="zh-CN" smtClean="0"/>
              <a:pPr>
                <a:defRPr/>
              </a:pPr>
              <a:t>17</a:t>
            </a:fld>
            <a:endParaRPr lang="en-US" altLang="zh-CN"/>
          </a:p>
        </p:txBody>
      </p:sp>
    </p:spTree>
    <p:extLst>
      <p:ext uri="{BB962C8B-B14F-4D97-AF65-F5344CB8AC3E}">
        <p14:creationId xmlns:p14="http://schemas.microsoft.com/office/powerpoint/2010/main" val="30082198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766763"/>
            <a:ext cx="5543550" cy="3838575"/>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kern="1200" dirty="0">
                <a:solidFill>
                  <a:schemeClr val="tx1"/>
                </a:solidFill>
                <a:effectLst/>
                <a:latin typeface="Arial" charset="0"/>
                <a:ea typeface="宋体" pitchFamily="2" charset="-122"/>
                <a:cs typeface="+mn-cs"/>
              </a:rPr>
              <a:t>As</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the</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shown</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in</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the</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table,</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as expected, HEBR are better able to handle multi-source data and consequently outperform other methods. </a:t>
            </a:r>
            <a:endParaRPr lang="en-US" altLang="zh-CN" dirty="0"/>
          </a:p>
          <a:p>
            <a:endParaRPr lang="en-US" sz="1200" kern="1200" dirty="0">
              <a:solidFill>
                <a:schemeClr val="tx1"/>
              </a:solidFill>
              <a:effectLst/>
              <a:latin typeface="Arial" charset="0"/>
              <a:ea typeface="宋体" pitchFamily="2" charset="-122"/>
              <a:cs typeface="+mn-cs"/>
            </a:endParaRPr>
          </a:p>
        </p:txBody>
      </p:sp>
      <p:sp>
        <p:nvSpPr>
          <p:cNvPr id="4" name="Slide Number Placeholder 3"/>
          <p:cNvSpPr>
            <a:spLocks noGrp="1"/>
          </p:cNvSpPr>
          <p:nvPr>
            <p:ph type="sldNum" sz="quarter" idx="10"/>
          </p:nvPr>
        </p:nvSpPr>
        <p:spPr/>
        <p:txBody>
          <a:bodyPr/>
          <a:lstStyle/>
          <a:p>
            <a:pPr>
              <a:defRPr/>
            </a:pPr>
            <a:fld id="{A3804948-14D2-43DA-B3DB-CF1972FFF4B7}" type="slidenum">
              <a:rPr lang="en-US" altLang="zh-CN" smtClean="0"/>
              <a:pPr>
                <a:defRPr/>
              </a:pPr>
              <a:t>18</a:t>
            </a:fld>
            <a:endParaRPr lang="en-US" altLang="zh-CN"/>
          </a:p>
        </p:txBody>
      </p:sp>
    </p:spTree>
    <p:extLst>
      <p:ext uri="{BB962C8B-B14F-4D97-AF65-F5344CB8AC3E}">
        <p14:creationId xmlns:p14="http://schemas.microsoft.com/office/powerpoint/2010/main" val="5570945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766763"/>
            <a:ext cx="5543550" cy="3838575"/>
          </a:xfrm>
        </p:spPr>
      </p:sp>
      <p:sp>
        <p:nvSpPr>
          <p:cNvPr id="3" name="Notes Placeholder 2"/>
          <p:cNvSpPr>
            <a:spLocks noGrp="1"/>
          </p:cNvSpPr>
          <p:nvPr>
            <p:ph type="body" idx="1"/>
          </p:nvPr>
        </p:nvSpPr>
        <p:spPr/>
        <p:txBody>
          <a:bodyPr/>
          <a:lstStyle/>
          <a:p>
            <a:r>
              <a:rPr lang="en-US" altLang="zh-CN" sz="1200" kern="1200" dirty="0">
                <a:solidFill>
                  <a:schemeClr val="tx1"/>
                </a:solidFill>
                <a:effectLst/>
                <a:latin typeface="Arial" charset="0"/>
                <a:ea typeface="宋体" pitchFamily="2" charset="-122"/>
                <a:cs typeface="+mn-cs"/>
              </a:rPr>
              <a:t>In</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order</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to</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further</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validate</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the</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model</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effectiveness,</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we</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conduct</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several</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ablation</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studies.</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We</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test</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the</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performance</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by</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removing</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some</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components</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in</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the</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model.</a:t>
            </a:r>
            <a:r>
              <a:rPr lang="zh-CN" altLang="en-US" sz="1200" kern="1200" dirty="0">
                <a:solidFill>
                  <a:schemeClr val="tx1"/>
                </a:solidFill>
                <a:effectLst/>
                <a:latin typeface="Arial" charset="0"/>
                <a:ea typeface="宋体" pitchFamily="2" charset="-122"/>
                <a:cs typeface="+mn-cs"/>
              </a:rPr>
              <a:t> </a:t>
            </a:r>
            <a:endParaRPr lang="en-US" altLang="zh-CN" sz="1200" kern="1200" dirty="0">
              <a:solidFill>
                <a:schemeClr val="tx1"/>
              </a:solidFill>
              <a:effectLst/>
              <a:latin typeface="Arial" charset="0"/>
              <a:ea typeface="宋体" pitchFamily="2" charset="-122"/>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kern="1200" dirty="0">
                <a:solidFill>
                  <a:schemeClr val="tx1"/>
                </a:solidFill>
                <a:effectLst/>
                <a:latin typeface="Arial" charset="0"/>
                <a:ea typeface="宋体" pitchFamily="2" charset="-122"/>
                <a:cs typeface="+mn-cs"/>
              </a:rPr>
              <a:t>First,</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we</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remove</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the input sequences of temperature or NTL,</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or</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both</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of</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them,</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find</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that</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the performance</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will drop substantially.</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kern="1200" dirty="0">
                <a:solidFill>
                  <a:schemeClr val="tx1"/>
                </a:solidFill>
                <a:effectLst/>
                <a:latin typeface="Arial" charset="0"/>
                <a:ea typeface="宋体" pitchFamily="2" charset="-122"/>
                <a:cs typeface="+mn-cs"/>
              </a:rPr>
              <a:t>Then,</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we</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remove</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some operators</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 in turn and assess the subsequent impact on performance.</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The</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results</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suggest that these two operators,</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multi-step</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fusion</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and</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temporal</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attention, work well together to bridge the information from different sources </a:t>
            </a:r>
            <a:endParaRPr lang="en-US" altLang="zh-CN" dirty="0"/>
          </a:p>
          <a:p>
            <a:endParaRPr lang="en-US" altLang="zh-CN"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kern="1200" dirty="0">
                <a:solidFill>
                  <a:schemeClr val="tx1"/>
                </a:solidFill>
                <a:effectLst/>
                <a:latin typeface="Arial" charset="0"/>
                <a:ea typeface="宋体" pitchFamily="2" charset="-122"/>
                <a:cs typeface="+mn-cs"/>
              </a:rPr>
              <a:t> </a:t>
            </a:r>
            <a:endParaRPr lang="en-US" altLang="zh-CN"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宋体" pitchFamily="2" charset="-122"/>
              <a:cs typeface="+mn-cs"/>
            </a:endParaRPr>
          </a:p>
        </p:txBody>
      </p:sp>
      <p:sp>
        <p:nvSpPr>
          <p:cNvPr id="4" name="Slide Number Placeholder 3"/>
          <p:cNvSpPr>
            <a:spLocks noGrp="1"/>
          </p:cNvSpPr>
          <p:nvPr>
            <p:ph type="sldNum" sz="quarter" idx="10"/>
          </p:nvPr>
        </p:nvSpPr>
        <p:spPr/>
        <p:txBody>
          <a:bodyPr/>
          <a:lstStyle/>
          <a:p>
            <a:pPr>
              <a:defRPr/>
            </a:pPr>
            <a:fld id="{A3804948-14D2-43DA-B3DB-CF1972FFF4B7}" type="slidenum">
              <a:rPr lang="en-US" altLang="zh-CN" smtClean="0"/>
              <a:pPr>
                <a:defRPr/>
              </a:pPr>
              <a:t>19</a:t>
            </a:fld>
            <a:endParaRPr lang="en-US" altLang="zh-CN"/>
          </a:p>
        </p:txBody>
      </p:sp>
    </p:spTree>
    <p:extLst>
      <p:ext uri="{BB962C8B-B14F-4D97-AF65-F5344CB8AC3E}">
        <p14:creationId xmlns:p14="http://schemas.microsoft.com/office/powerpoint/2010/main" val="3999987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When we talk about electricity theft, it is </a:t>
            </a:r>
            <a:r>
              <a:rPr lang="en-US" sz="1200" kern="1200" dirty="0">
                <a:solidFill>
                  <a:schemeClr val="tx1"/>
                </a:solidFill>
                <a:effectLst/>
                <a:latin typeface="Arial" charset="0"/>
                <a:ea typeface="宋体" pitchFamily="2" charset="-122"/>
                <a:cs typeface="+mn-cs"/>
              </a:rPr>
              <a:t>a</a:t>
            </a:r>
            <a:r>
              <a:rPr lang="en-US" altLang="zh-CN" sz="1200" kern="1200" dirty="0">
                <a:solidFill>
                  <a:schemeClr val="tx1"/>
                </a:solidFill>
                <a:effectLst/>
                <a:latin typeface="Arial" charset="0"/>
                <a:ea typeface="宋体" pitchFamily="2" charset="-122"/>
                <a:cs typeface="+mn-cs"/>
              </a:rPr>
              <a:t> behavior that users conduct illegal operations to avoid electricity bills, becoming a common phenomenon in the developing countries. As a statistic shown in 2012, GDP in India was reported to drop 1.5% as a result of electricity theft, while Uttar Pradesh, the most populous state in India, lost 36% of its total electric power to theft of this kind. These behaviors not only result in unbearable economic losses to the power suppliers, but also endangers the safety of users, systems, and even the public at large. Great efforts have been made to detect and prevent electricity theft. </a:t>
            </a:r>
            <a:endParaRPr lang="en-US" altLang="zh-CN" dirty="0"/>
          </a:p>
          <a:p>
            <a:endParaRPr lang="en-US" dirty="0"/>
          </a:p>
        </p:txBody>
      </p:sp>
      <p:sp>
        <p:nvSpPr>
          <p:cNvPr id="4" name="Slide Number Placeholder 3"/>
          <p:cNvSpPr>
            <a:spLocks noGrp="1"/>
          </p:cNvSpPr>
          <p:nvPr>
            <p:ph type="sldNum" sz="quarter" idx="5"/>
          </p:nvPr>
        </p:nvSpPr>
        <p:spPr/>
        <p:txBody>
          <a:bodyPr/>
          <a:lstStyle/>
          <a:p>
            <a:pPr>
              <a:defRPr/>
            </a:pPr>
            <a:fld id="{A3804948-14D2-43DA-B3DB-CF1972FFF4B7}" type="slidenum">
              <a:rPr lang="en-US" altLang="zh-CN" smtClean="0"/>
              <a:pPr>
                <a:defRPr/>
              </a:pPr>
              <a:t>2</a:t>
            </a:fld>
            <a:endParaRPr lang="en-US" altLang="zh-CN"/>
          </a:p>
        </p:txBody>
      </p:sp>
    </p:spTree>
    <p:extLst>
      <p:ext uri="{BB962C8B-B14F-4D97-AF65-F5344CB8AC3E}">
        <p14:creationId xmlns:p14="http://schemas.microsoft.com/office/powerpoint/2010/main" val="29476815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766763"/>
            <a:ext cx="5543550" cy="3838575"/>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kern="1200" dirty="0">
                <a:solidFill>
                  <a:schemeClr val="tx1"/>
                </a:solidFill>
                <a:effectLst/>
                <a:latin typeface="Arial" charset="0"/>
                <a:ea typeface="宋体" pitchFamily="2" charset="-122"/>
                <a:cs typeface="+mn-cs"/>
              </a:rPr>
              <a:t>Apart</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from</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the</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experiments,</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we</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also</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applied</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our</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HEBR</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model</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to</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detect electricity theft,</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in cooperation with State Grid</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of</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China.</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It turned out that HEBR detected three electricity thieves out of 20 with 15% precision in practice, which represented a significant improvement in on-site investigation precision.</a:t>
            </a:r>
            <a:r>
              <a:rPr lang="zh-CN" altLang="en-US" sz="1200" kern="1200" dirty="0">
                <a:solidFill>
                  <a:schemeClr val="tx1"/>
                </a:solidFill>
                <a:effectLst/>
                <a:latin typeface="Arial" charset="0"/>
                <a:ea typeface="宋体" pitchFamily="2" charset="-122"/>
                <a:cs typeface="+mn-cs"/>
              </a:rPr>
              <a:t> </a:t>
            </a:r>
            <a:endParaRPr lang="en-US" altLang="zh-CN" sz="1200" kern="1200" dirty="0">
              <a:solidFill>
                <a:schemeClr val="tx1"/>
              </a:solidFill>
              <a:effectLst/>
              <a:latin typeface="Arial" charset="0"/>
              <a:ea typeface="宋体" pitchFamily="2" charset="-122"/>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kern="1200" dirty="0">
                <a:solidFill>
                  <a:schemeClr val="tx1"/>
                </a:solidFill>
                <a:effectLst/>
                <a:latin typeface="Arial" charset="0"/>
                <a:ea typeface="宋体" pitchFamily="2" charset="-122"/>
                <a:cs typeface="+mn-cs"/>
              </a:rPr>
              <a:t>There</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is</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a</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specific</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example,</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red</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bar</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indicate</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the</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time</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when</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the</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thief</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was</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caught.</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We</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visualized</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the</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attention</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scores</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at</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different</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levels.</a:t>
            </a:r>
            <a:r>
              <a:rPr lang="zh-CN" altLang="en-US" sz="1200" kern="1200" dirty="0">
                <a:solidFill>
                  <a:schemeClr val="tx1"/>
                </a:solidFill>
                <a:effectLst/>
                <a:latin typeface="Arial" charset="0"/>
                <a:ea typeface="宋体" pitchFamily="2" charset="-122"/>
                <a:cs typeface="+mn-cs"/>
              </a:rPr>
              <a:t> </a:t>
            </a:r>
            <a:endParaRPr lang="en-US" altLang="zh-CN" sz="1200" kern="1200" dirty="0">
              <a:solidFill>
                <a:schemeClr val="tx1"/>
              </a:solidFill>
              <a:effectLst/>
              <a:latin typeface="Arial" charset="0"/>
              <a:ea typeface="宋体" pitchFamily="2" charset="-122"/>
              <a:cs typeface="+mn-cs"/>
            </a:endParaRPr>
          </a:p>
        </p:txBody>
      </p:sp>
      <p:sp>
        <p:nvSpPr>
          <p:cNvPr id="4" name="Slide Number Placeholder 3"/>
          <p:cNvSpPr>
            <a:spLocks noGrp="1"/>
          </p:cNvSpPr>
          <p:nvPr>
            <p:ph type="sldNum" sz="quarter" idx="10"/>
          </p:nvPr>
        </p:nvSpPr>
        <p:spPr/>
        <p:txBody>
          <a:bodyPr/>
          <a:lstStyle/>
          <a:p>
            <a:pPr>
              <a:defRPr/>
            </a:pPr>
            <a:fld id="{A3804948-14D2-43DA-B3DB-CF1972FFF4B7}" type="slidenum">
              <a:rPr lang="en-US" altLang="zh-CN" smtClean="0"/>
              <a:pPr>
                <a:defRPr/>
              </a:pPr>
              <a:t>20</a:t>
            </a:fld>
            <a:endParaRPr lang="en-US" altLang="zh-CN"/>
          </a:p>
        </p:txBody>
      </p:sp>
    </p:spTree>
    <p:extLst>
      <p:ext uri="{BB962C8B-B14F-4D97-AF65-F5344CB8AC3E}">
        <p14:creationId xmlns:p14="http://schemas.microsoft.com/office/powerpoint/2010/main" val="25068405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766763"/>
            <a:ext cx="5543550" cy="3838575"/>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kern="1200" dirty="0">
                <a:solidFill>
                  <a:schemeClr val="tx1"/>
                </a:solidFill>
                <a:effectLst/>
                <a:latin typeface="Arial" charset="0"/>
                <a:ea typeface="宋体" pitchFamily="2" charset="-122"/>
                <a:cs typeface="+mn-cs"/>
              </a:rPr>
              <a:t>And</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we</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can</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see</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that</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the high-scoring positions,</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the brighter areas of the heat map, are where the electricity usages are low, along with hot weather and high non-technical</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loss.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kern="1200" dirty="0">
                <a:solidFill>
                  <a:schemeClr val="tx1"/>
                </a:solidFill>
                <a:effectLst/>
                <a:latin typeface="Arial" charset="0"/>
                <a:ea typeface="宋体" pitchFamily="2" charset="-122"/>
                <a:cs typeface="+mn-cs"/>
              </a:rPr>
              <a:t>It</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is consistent with previous empirical observation.</a:t>
            </a:r>
            <a:endParaRPr lang="en-US" altLang="zh-CN" dirty="0"/>
          </a:p>
          <a:p>
            <a:endParaRPr lang="en-US" sz="1200" kern="1200" dirty="0">
              <a:solidFill>
                <a:schemeClr val="tx1"/>
              </a:solidFill>
              <a:effectLst/>
              <a:latin typeface="Arial" charset="0"/>
              <a:ea typeface="宋体" pitchFamily="2" charset="-122"/>
              <a:cs typeface="+mn-cs"/>
            </a:endParaRPr>
          </a:p>
        </p:txBody>
      </p:sp>
      <p:sp>
        <p:nvSpPr>
          <p:cNvPr id="4" name="Slide Number Placeholder 3"/>
          <p:cNvSpPr>
            <a:spLocks noGrp="1"/>
          </p:cNvSpPr>
          <p:nvPr>
            <p:ph type="sldNum" sz="quarter" idx="10"/>
          </p:nvPr>
        </p:nvSpPr>
        <p:spPr/>
        <p:txBody>
          <a:bodyPr/>
          <a:lstStyle/>
          <a:p>
            <a:pPr>
              <a:defRPr/>
            </a:pPr>
            <a:fld id="{A3804948-14D2-43DA-B3DB-CF1972FFF4B7}" type="slidenum">
              <a:rPr lang="en-US" altLang="zh-CN" smtClean="0"/>
              <a:pPr>
                <a:defRPr/>
              </a:pPr>
              <a:t>21</a:t>
            </a:fld>
            <a:endParaRPr lang="en-US" altLang="zh-CN"/>
          </a:p>
        </p:txBody>
      </p:sp>
    </p:spTree>
    <p:extLst>
      <p:ext uri="{BB962C8B-B14F-4D97-AF65-F5344CB8AC3E}">
        <p14:creationId xmlns:p14="http://schemas.microsoft.com/office/powerpoint/2010/main" val="36475063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altLang="zh-CN" dirty="0"/>
              <a:t>Finally</a:t>
            </a:r>
            <a:r>
              <a:rPr kumimoji="1" lang="zh-CN" altLang="en-US" dirty="0"/>
              <a:t> </a:t>
            </a:r>
            <a:r>
              <a:rPr kumimoji="1" lang="en-US" altLang="zh-CN" dirty="0"/>
              <a:t>let</a:t>
            </a:r>
            <a:r>
              <a:rPr kumimoji="1" lang="zh-CN" altLang="en-US" dirty="0"/>
              <a:t> </a:t>
            </a:r>
            <a:r>
              <a:rPr kumimoji="1" lang="en-US" altLang="zh-CN" dirty="0"/>
              <a:t>me</a:t>
            </a:r>
            <a:r>
              <a:rPr kumimoji="1" lang="zh-CN" altLang="en-US" dirty="0"/>
              <a:t> </a:t>
            </a:r>
            <a:r>
              <a:rPr kumimoji="1" lang="en-US" altLang="zh-CN" dirty="0"/>
              <a:t>summarize</a:t>
            </a:r>
            <a:r>
              <a:rPr kumimoji="1" lang="zh-CN" altLang="en-US" dirty="0"/>
              <a:t> </a:t>
            </a:r>
            <a:r>
              <a:rPr kumimoji="1" lang="en-US" altLang="zh-CN" dirty="0"/>
              <a:t>our</a:t>
            </a:r>
            <a:r>
              <a:rPr kumimoji="1" lang="zh-CN" altLang="en-US" dirty="0"/>
              <a:t> </a:t>
            </a:r>
            <a:r>
              <a:rPr kumimoji="1" lang="en-US" altLang="zh-CN" dirty="0"/>
              <a:t>work.</a:t>
            </a:r>
            <a:r>
              <a:rPr kumimoji="1" lang="zh-CN" altLang="en-US" dirty="0"/>
              <a:t> </a:t>
            </a:r>
            <a:r>
              <a:rPr kumimoji="1" lang="en-US" altLang="zh-CN" sz="1200" dirty="0"/>
              <a:t>We</a:t>
            </a:r>
            <a:r>
              <a:rPr kumimoji="1" lang="zh-CN" altLang="en-US" sz="1200" baseline="0" dirty="0"/>
              <a:t> </a:t>
            </a:r>
            <a:r>
              <a:rPr kumimoji="1" lang="en-US" altLang="zh-CN" sz="1200" baseline="0" dirty="0"/>
              <a:t>study</a:t>
            </a:r>
            <a:r>
              <a:rPr kumimoji="1" lang="zh-CN" altLang="en-US" sz="1200" baseline="0" dirty="0"/>
              <a:t> </a:t>
            </a:r>
            <a:r>
              <a:rPr kumimoji="1" lang="en-US" altLang="zh-CN" sz="1200" baseline="0" dirty="0"/>
              <a:t>an</a:t>
            </a:r>
            <a:r>
              <a:rPr kumimoji="1" lang="zh-CN" altLang="en-US" sz="1200" baseline="0" dirty="0"/>
              <a:t> </a:t>
            </a:r>
            <a:r>
              <a:rPr kumimoji="1" lang="en-US" altLang="zh-CN" sz="1200" baseline="0" dirty="0"/>
              <a:t>important</a:t>
            </a:r>
            <a:r>
              <a:rPr kumimoji="1" lang="zh-CN" altLang="en-US" sz="1200" baseline="0" dirty="0"/>
              <a:t> </a:t>
            </a:r>
            <a:r>
              <a:rPr kumimoji="1" lang="en-US" altLang="zh-CN" sz="1200" baseline="0" dirty="0"/>
              <a:t>problem:</a:t>
            </a:r>
            <a:r>
              <a:rPr kumimoji="1" lang="zh-CN" altLang="en-US" sz="1200" baseline="0" dirty="0"/>
              <a:t> </a:t>
            </a:r>
            <a:r>
              <a:rPr kumimoji="1" lang="en-US" altLang="zh-CN" sz="1200" baseline="0" dirty="0"/>
              <a:t>electricity-theft</a:t>
            </a:r>
            <a:r>
              <a:rPr kumimoji="1" lang="zh-CN" altLang="en-US" sz="1200" baseline="0" dirty="0"/>
              <a:t> </a:t>
            </a:r>
            <a:r>
              <a:rPr kumimoji="1" lang="en-US" altLang="zh-CN" sz="1200" baseline="0" dirty="0"/>
              <a:t>detection</a:t>
            </a:r>
            <a:r>
              <a:rPr kumimoji="1" lang="zh-CN" altLang="en-US" sz="1200" baseline="0" dirty="0"/>
              <a:t> </a:t>
            </a:r>
            <a:r>
              <a:rPr kumimoji="1" lang="en-US" altLang="zh-CN" sz="1200" baseline="0" dirty="0"/>
              <a:t>via</a:t>
            </a:r>
            <a:r>
              <a:rPr kumimoji="1" lang="zh-CN" altLang="en-US" sz="1200" baseline="0" dirty="0"/>
              <a:t> </a:t>
            </a:r>
            <a:r>
              <a:rPr kumimoji="1" lang="en-US" altLang="zh-CN" sz="1200" baseline="0" dirty="0"/>
              <a:t>multi-source</a:t>
            </a:r>
            <a:r>
              <a:rPr kumimoji="1" lang="zh-CN" altLang="en-US" sz="1200" baseline="0" dirty="0"/>
              <a:t> </a:t>
            </a:r>
            <a:r>
              <a:rPr kumimoji="1" lang="en-US" altLang="zh-CN" sz="1200" baseline="0" dirty="0"/>
              <a:t>data.</a:t>
            </a:r>
            <a:endParaRPr kumimoji="1" lang="en-US" altLang="zh-CN" sz="1200" dirty="0"/>
          </a:p>
          <a:p>
            <a:r>
              <a:rPr lang="en-US" altLang="zh-CN" sz="1200" kern="1200" dirty="0">
                <a:solidFill>
                  <a:schemeClr val="tx1"/>
                </a:solidFill>
                <a:effectLst/>
                <a:latin typeface="Arial" charset="0"/>
                <a:ea typeface="宋体" pitchFamily="2" charset="-122"/>
                <a:cs typeface="+mn-cs"/>
              </a:rPr>
              <a:t>We analyze</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the illegal</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behaviors based on the</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multi-source data. And</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then</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propose the HEBR model, which identifies electricity theft by fusing different levels of information.</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We</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also</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conduct</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sufficient</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experiments</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and</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applications</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to</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validate</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the</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effectiveness</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of</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our</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model.</a:t>
            </a:r>
            <a:endParaRPr kumimoji="1" lang="en-US" altLang="zh-CN" sz="120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1200" kern="1200" dirty="0">
                <a:solidFill>
                  <a:schemeClr val="tx1"/>
                </a:solidFill>
                <a:effectLst/>
                <a:latin typeface="Arial" charset="0"/>
                <a:ea typeface="宋体" pitchFamily="2" charset="-122"/>
                <a:cs typeface="+mn-cs"/>
              </a:rPr>
              <a:t>Lastly,</a:t>
            </a:r>
            <a:r>
              <a:rPr lang="zh-CN" altLang="en-US" sz="1200" kern="1200" dirty="0">
                <a:solidFill>
                  <a:schemeClr val="tx1"/>
                </a:solidFill>
                <a:effectLst/>
                <a:latin typeface="Arial" charset="0"/>
                <a:ea typeface="宋体" pitchFamily="2" charset="-122"/>
                <a:cs typeface="+mn-cs"/>
              </a:rPr>
              <a:t> </a:t>
            </a:r>
            <a:r>
              <a:rPr kumimoji="1" lang="en-US" altLang="zh-CN" sz="1200" dirty="0"/>
              <a:t>We</a:t>
            </a:r>
            <a:r>
              <a:rPr kumimoji="1" lang="zh-CN" altLang="en-US" sz="1200" dirty="0"/>
              <a:t> </a:t>
            </a:r>
            <a:r>
              <a:rPr kumimoji="1" lang="en-US" altLang="zh-CN" sz="1200" dirty="0"/>
              <a:t>hope</a:t>
            </a:r>
            <a:r>
              <a:rPr kumimoji="1" lang="zh-CN" altLang="en-US" sz="1200" dirty="0"/>
              <a:t> </a:t>
            </a:r>
            <a:r>
              <a:rPr kumimoji="1" lang="en-US" altLang="zh-CN" sz="1200" dirty="0"/>
              <a:t>that</a:t>
            </a:r>
            <a:r>
              <a:rPr kumimoji="1" lang="zh-CN" altLang="en-US" sz="1200" dirty="0"/>
              <a:t> </a:t>
            </a:r>
            <a:r>
              <a:rPr kumimoji="1" lang="en-US" altLang="zh-CN" sz="1200" dirty="0"/>
              <a:t>our</a:t>
            </a:r>
            <a:r>
              <a:rPr kumimoji="1" lang="zh-CN" altLang="en-US" sz="1200" dirty="0"/>
              <a:t> </a:t>
            </a:r>
            <a:r>
              <a:rPr kumimoji="1" lang="en-US" altLang="zh-CN" sz="1200" dirty="0"/>
              <a:t>study</a:t>
            </a:r>
            <a:r>
              <a:rPr kumimoji="1" lang="zh-CN" altLang="en-US" sz="1200" dirty="0"/>
              <a:t> </a:t>
            </a:r>
            <a:r>
              <a:rPr kumimoji="1" lang="en-US" altLang="zh-CN" sz="1200" dirty="0"/>
              <a:t>can</a:t>
            </a:r>
            <a:r>
              <a:rPr kumimoji="1" lang="zh-CN" altLang="en-US" sz="1200" dirty="0"/>
              <a:t> </a:t>
            </a:r>
            <a:r>
              <a:rPr kumimoji="1" lang="en-US" altLang="zh-CN" sz="1200" dirty="0"/>
              <a:t>encourage</a:t>
            </a:r>
            <a:r>
              <a:rPr kumimoji="1" lang="zh-CN" altLang="en-US" sz="1200" dirty="0"/>
              <a:t> </a:t>
            </a:r>
            <a:r>
              <a:rPr kumimoji="1" lang="en-US" altLang="zh-CN" sz="1200" dirty="0"/>
              <a:t>more</a:t>
            </a:r>
            <a:r>
              <a:rPr kumimoji="1" lang="zh-CN" altLang="en-US" sz="1200" dirty="0"/>
              <a:t> </a:t>
            </a:r>
            <a:r>
              <a:rPr kumimoji="1" lang="en-US" altLang="zh-CN" sz="1200" dirty="0"/>
              <a:t>researchers</a:t>
            </a:r>
            <a:r>
              <a:rPr kumimoji="1" lang="zh-CN" altLang="en-US" sz="1200" dirty="0"/>
              <a:t> </a:t>
            </a:r>
            <a:r>
              <a:rPr kumimoji="1" lang="en-US" altLang="zh-CN" sz="1200" dirty="0"/>
              <a:t>to</a:t>
            </a:r>
            <a:r>
              <a:rPr kumimoji="1" lang="zh-CN" altLang="en-US" sz="1200" dirty="0"/>
              <a:t> </a:t>
            </a:r>
            <a:r>
              <a:rPr kumimoji="1" lang="en-US" altLang="zh-CN" sz="1200" dirty="0"/>
              <a:t>examine</a:t>
            </a:r>
            <a:r>
              <a:rPr kumimoji="1" lang="zh-CN" altLang="en-US" sz="1200" dirty="0"/>
              <a:t> </a:t>
            </a:r>
            <a:r>
              <a:rPr kumimoji="1" lang="en-US" altLang="zh-CN" sz="1200" dirty="0"/>
              <a:t>this</a:t>
            </a:r>
            <a:r>
              <a:rPr kumimoji="1" lang="zh-CN" altLang="en-US" sz="1200" dirty="0"/>
              <a:t> </a:t>
            </a:r>
            <a:r>
              <a:rPr kumimoji="1" lang="en-US" altLang="zh-CN" sz="1200" dirty="0"/>
              <a:t>important</a:t>
            </a:r>
            <a:r>
              <a:rPr kumimoji="1" lang="zh-CN" altLang="en-US" sz="1200" dirty="0"/>
              <a:t> </a:t>
            </a:r>
            <a:r>
              <a:rPr kumimoji="1" lang="en-US" altLang="zh-CN" sz="1200" dirty="0"/>
              <a:t>problem.</a:t>
            </a:r>
          </a:p>
        </p:txBody>
      </p:sp>
      <p:sp>
        <p:nvSpPr>
          <p:cNvPr id="4" name="灯片编号占位符 3"/>
          <p:cNvSpPr>
            <a:spLocks noGrp="1"/>
          </p:cNvSpPr>
          <p:nvPr>
            <p:ph type="sldNum" sz="quarter" idx="5"/>
          </p:nvPr>
        </p:nvSpPr>
        <p:spPr/>
        <p:txBody>
          <a:bodyPr/>
          <a:lstStyle/>
          <a:p>
            <a:pPr>
              <a:defRPr/>
            </a:pPr>
            <a:fld id="{A3804948-14D2-43DA-B3DB-CF1972FFF4B7}" type="slidenum">
              <a:rPr lang="en-US" altLang="zh-CN" smtClean="0"/>
              <a:pPr>
                <a:defRPr/>
              </a:pPr>
              <a:t>22</a:t>
            </a:fld>
            <a:endParaRPr lang="en-US" altLang="zh-CN"/>
          </a:p>
        </p:txBody>
      </p:sp>
    </p:spTree>
    <p:extLst>
      <p:ext uri="{BB962C8B-B14F-4D97-AF65-F5344CB8AC3E}">
        <p14:creationId xmlns:p14="http://schemas.microsoft.com/office/powerpoint/2010/main" val="2919728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kern="1200" dirty="0">
                <a:solidFill>
                  <a:schemeClr val="tx1"/>
                </a:solidFill>
                <a:effectLst/>
                <a:latin typeface="Arial" charset="0"/>
                <a:ea typeface="宋体" pitchFamily="2" charset="-122"/>
                <a:cs typeface="+mn-cs"/>
              </a:rPr>
              <a:t>The most intuitive way is hardware-driven methods.</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In</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short,</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we</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try</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to find out how the thieves pilfer the power, then design and upgrade the meter structures accordingly,</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such</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as</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installing a centralized or fully closed meter box for residents.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kern="1200" dirty="0">
                <a:solidFill>
                  <a:schemeClr val="tx1"/>
                </a:solidFill>
                <a:effectLst/>
                <a:latin typeface="Arial" charset="0"/>
                <a:ea typeface="宋体" pitchFamily="2" charset="-122"/>
                <a:cs typeface="+mn-cs"/>
              </a:rPr>
              <a:t>However, there are three major drawbacks of these hardware-driven methods: first, they require domain knowledge to specify the techniques that the thieves use; second, it is difficult to design a general meter structure, as the</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different pilfering tactics; third, their effectiveness</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will</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lose once thieves change their tactics. </a:t>
            </a:r>
            <a:endParaRPr lang="en-US" altLang="zh-CN"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CN"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CN" dirty="0"/>
          </a:p>
        </p:txBody>
      </p:sp>
      <p:sp>
        <p:nvSpPr>
          <p:cNvPr id="4" name="Slide Number Placeholder 3"/>
          <p:cNvSpPr>
            <a:spLocks noGrp="1"/>
          </p:cNvSpPr>
          <p:nvPr>
            <p:ph type="sldNum" sz="quarter" idx="5"/>
          </p:nvPr>
        </p:nvSpPr>
        <p:spPr/>
        <p:txBody>
          <a:bodyPr/>
          <a:lstStyle/>
          <a:p>
            <a:pPr>
              <a:defRPr/>
            </a:pPr>
            <a:fld id="{A3804948-14D2-43DA-B3DB-CF1972FFF4B7}" type="slidenum">
              <a:rPr lang="en-US" altLang="zh-CN" smtClean="0"/>
              <a:pPr>
                <a:defRPr/>
              </a:pPr>
              <a:t>3</a:t>
            </a:fld>
            <a:endParaRPr lang="en-US" altLang="zh-CN"/>
          </a:p>
        </p:txBody>
      </p:sp>
    </p:spTree>
    <p:extLst>
      <p:ext uri="{BB962C8B-B14F-4D97-AF65-F5344CB8AC3E}">
        <p14:creationId xmlns:p14="http://schemas.microsoft.com/office/powerpoint/2010/main" val="937167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kern="1200" dirty="0">
                <a:solidFill>
                  <a:schemeClr val="tx1"/>
                </a:solidFill>
                <a:effectLst/>
                <a:latin typeface="Arial" charset="0"/>
                <a:ea typeface="宋体" pitchFamily="2" charset="-122"/>
                <a:cs typeface="+mn-cs"/>
              </a:rPr>
              <a:t>To address these problems, data-driven methods</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have been applied to</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electricity-theft</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detection. Many suppliers</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collect</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users’</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electricity</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records</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and</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analyze</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their</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behaviors.</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Some</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works</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also</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take</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NTL</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into</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consideration.</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Non-technical loss (NTL) is defined as the energy that is distributed but not billed; in other words, this type of loss is caused by issues in the meter-to-cash processes</a:t>
            </a:r>
            <a:r>
              <a:rPr lang="zh-CN" altLang="en-US" sz="1200" kern="1200" dirty="0">
                <a:solidFill>
                  <a:schemeClr val="tx1"/>
                </a:solidFill>
                <a:effectLst/>
                <a:latin typeface="Arial" charset="0"/>
                <a:ea typeface="宋体" pitchFamily="2" charset="-122"/>
                <a:cs typeface="+mn-cs"/>
              </a:rPr>
              <a:t>，</a:t>
            </a:r>
            <a:r>
              <a:rPr lang="en-US" altLang="zh-CN" sz="1200" kern="1200" dirty="0">
                <a:solidFill>
                  <a:schemeClr val="tx1"/>
                </a:solidFill>
                <a:effectLst/>
                <a:latin typeface="Arial" charset="0"/>
                <a:ea typeface="宋体" pitchFamily="2" charset="-122"/>
                <a:cs typeface="+mn-cs"/>
              </a:rPr>
              <a:t>which</a:t>
            </a:r>
            <a:r>
              <a:rPr lang="zh-CN" altLang="en-US" sz="1200" kern="1200" dirty="0">
                <a:solidFill>
                  <a:schemeClr val="tx1"/>
                </a:solidFill>
                <a:effectLst/>
                <a:latin typeface="Arial" charset="0"/>
                <a:ea typeface="宋体" pitchFamily="2" charset="-122"/>
                <a:cs typeface="+mn-cs"/>
              </a:rPr>
              <a:t> </a:t>
            </a:r>
            <a:r>
              <a:rPr lang="en-US" altLang="zh-CN" sz="1200" dirty="0">
                <a:latin typeface="Times" pitchFamily="2" charset="0"/>
                <a:ea typeface="黑体"/>
                <a:cs typeface="Arial"/>
              </a:rPr>
              <a:t>are generally collected in units of</a:t>
            </a:r>
            <a:r>
              <a:rPr lang="zh-CN" altLang="en-US" sz="1200" dirty="0">
                <a:latin typeface="Times" pitchFamily="2" charset="0"/>
                <a:ea typeface="黑体"/>
                <a:cs typeface="Arial"/>
              </a:rPr>
              <a:t> </a:t>
            </a:r>
            <a:r>
              <a:rPr lang="en-US" altLang="zh-CN" sz="1200" dirty="0">
                <a:latin typeface="Times" pitchFamily="2" charset="0"/>
                <a:ea typeface="黑体"/>
                <a:cs typeface="Arial"/>
              </a:rPr>
              <a:t>area</a:t>
            </a:r>
            <a:r>
              <a:rPr lang="zh-CN" altLang="en-US" sz="1200" dirty="0">
                <a:latin typeface="Times" pitchFamily="2" charset="0"/>
                <a:ea typeface="黑体"/>
                <a:cs typeface="Arial"/>
              </a:rPr>
              <a:t> </a:t>
            </a:r>
            <a:r>
              <a:rPr lang="en-US" altLang="zh-CN" sz="1200" dirty="0">
                <a:latin typeface="Times" pitchFamily="2" charset="0"/>
                <a:ea typeface="黑体"/>
                <a:cs typeface="Arial"/>
              </a:rPr>
              <a:t>(such</a:t>
            </a:r>
            <a:r>
              <a:rPr lang="zh-CN" altLang="en-US" sz="1200" dirty="0">
                <a:latin typeface="Times" pitchFamily="2" charset="0"/>
                <a:ea typeface="黑体"/>
                <a:cs typeface="Arial"/>
              </a:rPr>
              <a:t> </a:t>
            </a:r>
            <a:r>
              <a:rPr lang="en-US" altLang="zh-CN" sz="1200" dirty="0">
                <a:latin typeface="Times" pitchFamily="2" charset="0"/>
                <a:ea typeface="黑体"/>
                <a:cs typeface="Arial"/>
              </a:rPr>
              <a:t>as</a:t>
            </a:r>
            <a:r>
              <a:rPr lang="zh-CN" altLang="en-US" sz="1200" dirty="0">
                <a:latin typeface="Times" pitchFamily="2" charset="0"/>
                <a:ea typeface="黑体"/>
                <a:cs typeface="Arial"/>
              </a:rPr>
              <a:t> </a:t>
            </a:r>
            <a:r>
              <a:rPr lang="en-US" altLang="zh-CN" sz="1200" dirty="0">
                <a:latin typeface="Times" pitchFamily="2" charset="0"/>
                <a:ea typeface="黑体"/>
                <a:cs typeface="Arial"/>
              </a:rPr>
              <a:t>community,</a:t>
            </a:r>
            <a:r>
              <a:rPr lang="zh-CN" altLang="en-US" sz="1200" dirty="0">
                <a:latin typeface="Times" pitchFamily="2" charset="0"/>
                <a:ea typeface="黑体"/>
                <a:cs typeface="Arial"/>
              </a:rPr>
              <a:t> </a:t>
            </a:r>
            <a:r>
              <a:rPr lang="en-US" altLang="zh-CN" sz="1200" dirty="0">
                <a:latin typeface="Times" pitchFamily="2" charset="0"/>
                <a:ea typeface="黑体"/>
                <a:cs typeface="Arial"/>
              </a:rPr>
              <a:t>village,</a:t>
            </a:r>
            <a:r>
              <a:rPr lang="zh-CN" altLang="en-US" sz="1200" dirty="0">
                <a:latin typeface="Times" pitchFamily="2" charset="0"/>
                <a:ea typeface="黑体"/>
                <a:cs typeface="Arial"/>
              </a:rPr>
              <a:t> </a:t>
            </a:r>
            <a:r>
              <a:rPr lang="en-US" altLang="zh-CN" sz="1200" dirty="0">
                <a:latin typeface="Times" pitchFamily="2" charset="0"/>
                <a:ea typeface="黑体"/>
                <a:cs typeface="Arial"/>
              </a:rPr>
              <a:t>and</a:t>
            </a:r>
            <a:r>
              <a:rPr lang="zh-CN" altLang="en-US" sz="1200" dirty="0">
                <a:latin typeface="Times" pitchFamily="2" charset="0"/>
                <a:ea typeface="黑体"/>
                <a:cs typeface="Arial"/>
              </a:rPr>
              <a:t> </a:t>
            </a:r>
            <a:r>
              <a:rPr lang="en-US" altLang="zh-CN" sz="1200" dirty="0">
                <a:latin typeface="Times" pitchFamily="2" charset="0"/>
                <a:ea typeface="黑体"/>
                <a:cs typeface="Arial"/>
              </a:rPr>
              <a:t>so</a:t>
            </a:r>
            <a:r>
              <a:rPr lang="zh-CN" altLang="en-US" sz="1200" dirty="0">
                <a:latin typeface="Times" pitchFamily="2" charset="0"/>
                <a:ea typeface="黑体"/>
                <a:cs typeface="Arial"/>
              </a:rPr>
              <a:t> </a:t>
            </a:r>
            <a:r>
              <a:rPr lang="en-US" altLang="zh-CN" sz="1200" dirty="0">
                <a:latin typeface="Times" pitchFamily="2" charset="0"/>
                <a:ea typeface="黑体"/>
                <a:cs typeface="Arial"/>
              </a:rPr>
              <a:t>on).</a:t>
            </a:r>
            <a:r>
              <a:rPr lang="zh-CN" altLang="en-US" sz="1200" dirty="0">
                <a:latin typeface="Times" pitchFamily="2" charset="0"/>
                <a:ea typeface="黑体"/>
                <a:cs typeface="Arial"/>
              </a:rPr>
              <a:t> </a:t>
            </a:r>
            <a:r>
              <a:rPr lang="en-US" altLang="zh-CN" sz="1200" kern="1200" dirty="0">
                <a:solidFill>
                  <a:schemeClr val="tx1"/>
                </a:solidFill>
                <a:effectLst/>
                <a:latin typeface="Arial" charset="0"/>
                <a:ea typeface="宋体" pitchFamily="2" charset="-122"/>
                <a:cs typeface="+mn-cs"/>
              </a:rPr>
              <a:t>However, most of these methods have failed to obtain good performance, due to the few</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labels</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and irregularity of user</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behaviors, which is almost impossible to fully understand either using NTL or usage records alone.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kern="1200" dirty="0">
                <a:solidFill>
                  <a:schemeClr val="tx1"/>
                </a:solidFill>
                <a:effectLst/>
                <a:latin typeface="Arial" charset="0"/>
                <a:ea typeface="宋体" pitchFamily="2" charset="-122"/>
                <a:cs typeface="+mn-cs"/>
              </a:rPr>
              <a:t>Therefore,</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in our</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work, we aim</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to</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recognize electricity-theft behavior by bridging multi-source data in a hierarchical view.</a:t>
            </a:r>
            <a:endParaRPr lang="en-US" altLang="zh-CN"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CN"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CN" sz="1200" dirty="0">
              <a:latin typeface="Times" pitchFamily="2" charset="0"/>
              <a:ea typeface="黑体"/>
              <a:cs typeface="Arial"/>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CN" dirty="0"/>
          </a:p>
        </p:txBody>
      </p:sp>
      <p:sp>
        <p:nvSpPr>
          <p:cNvPr id="4" name="Slide Number Placeholder 3"/>
          <p:cNvSpPr>
            <a:spLocks noGrp="1"/>
          </p:cNvSpPr>
          <p:nvPr>
            <p:ph type="sldNum" sz="quarter" idx="5"/>
          </p:nvPr>
        </p:nvSpPr>
        <p:spPr/>
        <p:txBody>
          <a:bodyPr/>
          <a:lstStyle/>
          <a:p>
            <a:pPr>
              <a:defRPr/>
            </a:pPr>
            <a:fld id="{A3804948-14D2-43DA-B3DB-CF1972FFF4B7}" type="slidenum">
              <a:rPr lang="en-US" altLang="zh-CN" smtClean="0"/>
              <a:pPr>
                <a:defRPr/>
              </a:pPr>
              <a:t>4</a:t>
            </a:fld>
            <a:endParaRPr lang="en-US" altLang="zh-CN"/>
          </a:p>
        </p:txBody>
      </p:sp>
    </p:spTree>
    <p:extLst>
      <p:ext uri="{BB962C8B-B14F-4D97-AF65-F5344CB8AC3E}">
        <p14:creationId xmlns:p14="http://schemas.microsoft.com/office/powerpoint/2010/main" val="3363411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766763"/>
            <a:ext cx="5543550" cy="3838575"/>
          </a:xfrm>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kumimoji="1" lang="en-US" altLang="zh-CN" kern="1200" dirty="0">
                <a:solidFill>
                  <a:srgbClr val="000000"/>
                </a:solidFill>
                <a:latin typeface="Arial" panose="020B0604020202020204" pitchFamily="34" charset="0"/>
                <a:ea typeface="宋体" pitchFamily="2" charset="-122"/>
                <a:cs typeface="Arial" panose="020B0604020202020204" pitchFamily="34" charset="0"/>
              </a:rPr>
              <a:t>We</a:t>
            </a:r>
            <a:r>
              <a:rPr kumimoji="1" lang="zh-CN" altLang="en-US" kern="1200" dirty="0">
                <a:solidFill>
                  <a:srgbClr val="000000"/>
                </a:solidFill>
                <a:latin typeface="Arial" panose="020B0604020202020204" pitchFamily="34" charset="0"/>
                <a:ea typeface="宋体" pitchFamily="2" charset="-122"/>
                <a:cs typeface="Arial" panose="020B0604020202020204" pitchFamily="34" charset="0"/>
              </a:rPr>
              <a:t> </a:t>
            </a:r>
            <a:r>
              <a:rPr kumimoji="1" lang="en-US" altLang="zh-CN" kern="1200" dirty="0">
                <a:solidFill>
                  <a:srgbClr val="000000"/>
                </a:solidFill>
                <a:latin typeface="Arial" panose="020B0604020202020204" pitchFamily="34" charset="0"/>
                <a:ea typeface="宋体" pitchFamily="2" charset="-122"/>
                <a:cs typeface="Arial" panose="020B0604020202020204" pitchFamily="34" charset="0"/>
              </a:rPr>
              <a:t>get</a:t>
            </a:r>
            <a:r>
              <a:rPr kumimoji="1" lang="zh-CN" altLang="en-US" kern="1200" dirty="0">
                <a:solidFill>
                  <a:srgbClr val="000000"/>
                </a:solidFill>
                <a:latin typeface="Arial" panose="020B0604020202020204" pitchFamily="34" charset="0"/>
                <a:ea typeface="宋体" pitchFamily="2" charset="-122"/>
                <a:cs typeface="Arial" panose="020B0604020202020204" pitchFamily="34" charset="0"/>
              </a:rPr>
              <a:t> </a:t>
            </a:r>
            <a:r>
              <a:rPr kumimoji="1" lang="en-US" altLang="zh-CN" kern="1200" dirty="0">
                <a:solidFill>
                  <a:srgbClr val="000000"/>
                </a:solidFill>
                <a:latin typeface="Arial" panose="020B0604020202020204" pitchFamily="34" charset="0"/>
                <a:ea typeface="宋体" pitchFamily="2" charset="-122"/>
                <a:cs typeface="Arial" panose="020B0604020202020204" pitchFamily="34" charset="0"/>
              </a:rPr>
              <a:t>the</a:t>
            </a:r>
            <a:r>
              <a:rPr kumimoji="1" lang="zh-CN" altLang="en-US" kern="1200" dirty="0">
                <a:solidFill>
                  <a:srgbClr val="000000"/>
                </a:solidFill>
                <a:latin typeface="Arial" panose="020B0604020202020204" pitchFamily="34" charset="0"/>
                <a:ea typeface="宋体" pitchFamily="2" charset="-122"/>
                <a:cs typeface="Arial" panose="020B0604020202020204" pitchFamily="34" charset="0"/>
              </a:rPr>
              <a:t> </a:t>
            </a:r>
            <a:r>
              <a:rPr kumimoji="1" lang="en-US" altLang="zh-CN" kern="1200" dirty="0">
                <a:solidFill>
                  <a:srgbClr val="000000"/>
                </a:solidFill>
                <a:latin typeface="Arial" panose="020B0604020202020204" pitchFamily="34" charset="0"/>
                <a:ea typeface="宋体" pitchFamily="2" charset="-122"/>
                <a:cs typeface="Arial" panose="020B0604020202020204" pitchFamily="34" charset="0"/>
              </a:rPr>
              <a:t>data</a:t>
            </a:r>
            <a:r>
              <a:rPr kumimoji="1" lang="zh-CN" altLang="en-US" kern="1200" dirty="0">
                <a:solidFill>
                  <a:srgbClr val="000000"/>
                </a:solidFill>
                <a:latin typeface="Arial" panose="020B0604020202020204" pitchFamily="34" charset="0"/>
                <a:ea typeface="宋体" pitchFamily="2" charset="-122"/>
                <a:cs typeface="Arial" panose="020B0604020202020204" pitchFamily="34" charset="0"/>
              </a:rPr>
              <a:t> </a:t>
            </a:r>
            <a:r>
              <a:rPr kumimoji="1" lang="en-US" altLang="zh-CN" kern="1200" dirty="0">
                <a:solidFill>
                  <a:srgbClr val="000000"/>
                </a:solidFill>
                <a:latin typeface="Arial" panose="020B0604020202020204" pitchFamily="34" charset="0"/>
                <a:ea typeface="宋体" pitchFamily="2" charset="-122"/>
                <a:cs typeface="Arial" panose="020B0604020202020204" pitchFamily="34" charset="0"/>
              </a:rPr>
              <a:t>from</a:t>
            </a:r>
            <a:r>
              <a:rPr kumimoji="1" lang="zh-CN" altLang="en-US" kern="1200" dirty="0">
                <a:solidFill>
                  <a:srgbClr val="000000"/>
                </a:solidFill>
                <a:latin typeface="Arial" panose="020B0604020202020204" pitchFamily="34" charset="0"/>
                <a:ea typeface="宋体" pitchFamily="2" charset="-122"/>
                <a:cs typeface="Arial" panose="020B0604020202020204" pitchFamily="34" charset="0"/>
              </a:rPr>
              <a:t> </a:t>
            </a:r>
            <a:r>
              <a:rPr lang="en-US" altLang="zh-CN" sz="1200" kern="1200" dirty="0">
                <a:solidFill>
                  <a:schemeClr val="tx1"/>
                </a:solidFill>
                <a:effectLst/>
                <a:latin typeface="Arial" charset="0"/>
                <a:ea typeface="宋体" pitchFamily="2" charset="-122"/>
                <a:cs typeface="+mn-cs"/>
              </a:rPr>
              <a:t>State Grid</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of</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Zhejiang,</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China</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and</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Weather Radar</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cross</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around</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2</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years,</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including</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around</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3</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millions</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user’s</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records,</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3</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thousands</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NTL</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records</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and</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weather</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records</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of</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11</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cities.</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In</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these</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data, around</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4</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thousands</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cases</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were confirmed by the</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staff to be electricity thieves during their on-site investigations</a:t>
            </a:r>
            <a:r>
              <a:rPr kumimoji="1" lang="en-US" altLang="zh-CN" sz="1200" kern="1200" dirty="0">
                <a:solidFill>
                  <a:srgbClr val="000000"/>
                </a:solidFill>
                <a:effectLst/>
                <a:latin typeface="Arial" panose="020B0604020202020204" pitchFamily="34" charset="0"/>
                <a:ea typeface="宋体" pitchFamily="2" charset="-122"/>
                <a:cs typeface="Arial" panose="020B0604020202020204" pitchFamily="34" charset="0"/>
              </a:rPr>
              <a:t>,</a:t>
            </a:r>
            <a:r>
              <a:rPr kumimoji="1" lang="zh-CN" altLang="en-US" sz="1200" kern="1200" dirty="0">
                <a:solidFill>
                  <a:srgbClr val="000000"/>
                </a:solidFill>
                <a:effectLst/>
                <a:latin typeface="Arial" panose="020B0604020202020204" pitchFamily="34" charset="0"/>
                <a:ea typeface="宋体" pitchFamily="2" charset="-122"/>
                <a:cs typeface="Arial" panose="020B0604020202020204" pitchFamily="34" charset="0"/>
              </a:rPr>
              <a:t> </a:t>
            </a:r>
            <a:r>
              <a:rPr kumimoji="1" lang="en-US" altLang="zh-CN" sz="1200" kern="1200" dirty="0">
                <a:solidFill>
                  <a:srgbClr val="000000"/>
                </a:solidFill>
                <a:effectLst/>
                <a:latin typeface="Arial" panose="020B0604020202020204" pitchFamily="34" charset="0"/>
                <a:ea typeface="宋体" pitchFamily="2" charset="-122"/>
                <a:cs typeface="Arial" panose="020B0604020202020204" pitchFamily="34" charset="0"/>
              </a:rPr>
              <a:t>accounted for</a:t>
            </a:r>
            <a:r>
              <a:rPr kumimoji="1" lang="zh-CN" altLang="en-US" sz="1200" kern="1200" dirty="0">
                <a:solidFill>
                  <a:srgbClr val="000000"/>
                </a:solidFill>
                <a:effectLst/>
                <a:latin typeface="Arial" panose="020B0604020202020204" pitchFamily="34" charset="0"/>
                <a:ea typeface="宋体" pitchFamily="2" charset="-122"/>
                <a:cs typeface="Arial" panose="020B0604020202020204" pitchFamily="34" charset="0"/>
              </a:rPr>
              <a:t> </a:t>
            </a:r>
            <a:r>
              <a:rPr kumimoji="1" lang="en-US" altLang="zh-CN" sz="1200" kern="1200" dirty="0">
                <a:solidFill>
                  <a:srgbClr val="000000"/>
                </a:solidFill>
                <a:effectLst/>
                <a:latin typeface="Arial" panose="020B0604020202020204" pitchFamily="34" charset="0"/>
                <a:ea typeface="宋体" pitchFamily="2" charset="-122"/>
                <a:cs typeface="Arial" panose="020B0604020202020204" pitchFamily="34" charset="0"/>
              </a:rPr>
              <a:t>1.45%.</a:t>
            </a:r>
            <a:r>
              <a:rPr lang="en-US" altLang="zh-CN" sz="1200" kern="1200" dirty="0">
                <a:solidFill>
                  <a:schemeClr val="tx1"/>
                </a:solidFill>
                <a:effectLst/>
                <a:latin typeface="Arial" charset="0"/>
                <a:ea typeface="宋体" pitchFamily="2" charset="-122"/>
                <a:cs typeface="+mn-cs"/>
              </a:rPr>
              <a:t> We take these</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cases as ground-truth for detailed analysis.</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So the</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question is, how</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do</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we</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utilize</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these</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multi-source</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information</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to</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detect</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electricity</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theft?</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Intuitively,</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we</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propose to build</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three-level</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structure.</a:t>
            </a:r>
            <a:endParaRPr lang="en-US" altLang="zh-CN" dirty="0"/>
          </a:p>
        </p:txBody>
      </p:sp>
      <p:sp>
        <p:nvSpPr>
          <p:cNvPr id="4" name="Slide Number Placeholder 3"/>
          <p:cNvSpPr>
            <a:spLocks noGrp="1"/>
          </p:cNvSpPr>
          <p:nvPr>
            <p:ph type="sldNum" sz="quarter" idx="10"/>
          </p:nvPr>
        </p:nvSpPr>
        <p:spPr/>
        <p:txBody>
          <a:bodyPr/>
          <a:lstStyle/>
          <a:p>
            <a:pPr>
              <a:defRPr/>
            </a:pPr>
            <a:fld id="{A3804948-14D2-43DA-B3DB-CF1972FFF4B7}" type="slidenum">
              <a:rPr lang="en-US" altLang="zh-CN" smtClean="0"/>
              <a:pPr>
                <a:defRPr/>
              </a:pPr>
              <a:t>5</a:t>
            </a:fld>
            <a:endParaRPr lang="en-US" altLang="zh-CN"/>
          </a:p>
        </p:txBody>
      </p:sp>
    </p:spTree>
    <p:extLst>
      <p:ext uri="{BB962C8B-B14F-4D97-AF65-F5344CB8AC3E}">
        <p14:creationId xmlns:p14="http://schemas.microsoft.com/office/powerpoint/2010/main" val="943773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766763"/>
            <a:ext cx="5543550" cy="3838575"/>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dirty="0"/>
              <a:t>We</a:t>
            </a:r>
            <a:r>
              <a:rPr lang="zh-CN" altLang="en-US" dirty="0"/>
              <a:t> </a:t>
            </a:r>
            <a:r>
              <a:rPr lang="en-US" altLang="zh-CN" dirty="0"/>
              <a:t>first</a:t>
            </a:r>
            <a:r>
              <a:rPr lang="zh-CN" altLang="en-US" dirty="0"/>
              <a:t> </a:t>
            </a:r>
            <a:r>
              <a:rPr lang="en-US" altLang="zh-CN" sz="1200" kern="1200" dirty="0">
                <a:solidFill>
                  <a:schemeClr val="tx1"/>
                </a:solidFill>
                <a:effectLst/>
                <a:latin typeface="Arial" charset="0"/>
                <a:ea typeface="宋体" pitchFamily="2" charset="-122"/>
                <a:cs typeface="+mn-cs"/>
              </a:rPr>
              <a:t>examine the micro-level information.</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As</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shown</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in</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the</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picture,</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we</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draw</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the</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daily</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on-peak</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and</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off-peak</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electricity</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of</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the</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user.</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Red</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bar</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indicate</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the</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time</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when</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the</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thief</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was</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caught.</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We</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can</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see</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that</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the</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recorded</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usage</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increases</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after</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being</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caught.</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In light of the above observation,</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we provide an overview of the electricity consumption of both electricity thieves and normal users. We draw the distributions of daily usage before and after being caught.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kern="1200" dirty="0">
                <a:solidFill>
                  <a:schemeClr val="tx1"/>
                </a:solidFill>
                <a:effectLst/>
                <a:latin typeface="Arial" charset="0"/>
                <a:ea typeface="宋体" pitchFamily="2" charset="-122"/>
                <a:cs typeface="+mn-cs"/>
              </a:rPr>
              <a:t>We can clearly see that for electricity thieves, there is a significant increment of usage after being caught compared with before,</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while</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the normal users seems unchanged,</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and</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consume</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less</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power</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and</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perform</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stable.</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We</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can</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find</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that</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users whose electricity consumption is high are expected to have a far stronger motivation to steal power.</a:t>
            </a:r>
            <a:r>
              <a:rPr lang="zh-CN" altLang="en-US" sz="1200" kern="1200" dirty="0">
                <a:solidFill>
                  <a:schemeClr val="tx1"/>
                </a:solidFill>
                <a:effectLst/>
                <a:latin typeface="Arial" charset="0"/>
                <a:ea typeface="宋体" pitchFamily="2" charset="-122"/>
                <a:cs typeface="+mn-cs"/>
              </a:rPr>
              <a:t> </a:t>
            </a:r>
            <a:endParaRPr lang="en-US" altLang="zh-CN" sz="1200" kern="1200" dirty="0">
              <a:solidFill>
                <a:schemeClr val="tx1"/>
              </a:solidFill>
              <a:effectLst/>
              <a:latin typeface="Arial" charset="0"/>
              <a:ea typeface="宋体" pitchFamily="2" charset="-122"/>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kern="1200" dirty="0">
                <a:solidFill>
                  <a:schemeClr val="tx1"/>
                </a:solidFill>
                <a:effectLst/>
                <a:latin typeface="Arial" charset="0"/>
                <a:ea typeface="宋体" pitchFamily="2" charset="-122"/>
                <a:cs typeface="+mn-cs"/>
              </a:rPr>
              <a:t>Next,</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to further illustrate the differences between thieves and normal user,</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we conduct a linear regression on usage from</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July</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to</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October,</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before the theft was identified. We</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can</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see</a:t>
            </a:r>
            <a:r>
              <a:rPr lang="zh-CN" altLang="en-US" sz="1200" kern="1200" dirty="0">
                <a:solidFill>
                  <a:schemeClr val="tx1"/>
                </a:solidFill>
                <a:effectLst/>
                <a:latin typeface="Arial" charset="0"/>
                <a:ea typeface="宋体" pitchFamily="2" charset="-122"/>
                <a:cs typeface="+mn-cs"/>
              </a:rPr>
              <a:t> </a:t>
            </a:r>
            <a:r>
              <a:rPr kumimoji="1" lang="en-US" altLang="zh-CN" sz="1200" kern="1200" dirty="0">
                <a:solidFill>
                  <a:schemeClr val="tx1"/>
                </a:solidFill>
                <a:effectLst/>
                <a:latin typeface="Times" pitchFamily="2" charset="0"/>
                <a:ea typeface="宋体" pitchFamily="2" charset="-122"/>
                <a:cs typeface="+mn-cs"/>
              </a:rPr>
              <a:t>t</a:t>
            </a:r>
            <a:r>
              <a:rPr kumimoji="1" lang="en-US" altLang="zh-CN" sz="1200" dirty="0">
                <a:latin typeface="Times" pitchFamily="2" charset="0"/>
              </a:rPr>
              <a:t>he</a:t>
            </a:r>
            <a:r>
              <a:rPr kumimoji="1" lang="zh-CN" altLang="en-US" sz="1200" dirty="0">
                <a:latin typeface="Times" pitchFamily="2" charset="0"/>
              </a:rPr>
              <a:t> </a:t>
            </a:r>
            <a:r>
              <a:rPr kumimoji="1" lang="en-US" altLang="zh-CN" sz="1200" dirty="0">
                <a:latin typeface="Times" pitchFamily="2" charset="0"/>
              </a:rPr>
              <a:t>slope</a:t>
            </a:r>
            <a:r>
              <a:rPr kumimoji="1" lang="zh-CN" altLang="en-US" sz="1200" dirty="0">
                <a:latin typeface="Times" pitchFamily="2" charset="0"/>
              </a:rPr>
              <a:t> </a:t>
            </a:r>
            <a:r>
              <a:rPr kumimoji="1" lang="en-US" altLang="zh-CN" sz="1200" dirty="0">
                <a:latin typeface="Times" pitchFamily="2" charset="0"/>
              </a:rPr>
              <a:t>of</a:t>
            </a:r>
            <a:r>
              <a:rPr kumimoji="1" lang="zh-CN" altLang="en-US" sz="1200" dirty="0">
                <a:latin typeface="Times" pitchFamily="2" charset="0"/>
              </a:rPr>
              <a:t> </a:t>
            </a:r>
            <a:r>
              <a:rPr kumimoji="1" lang="en-US" altLang="zh-CN" sz="1200" dirty="0">
                <a:latin typeface="Times" pitchFamily="2" charset="0"/>
              </a:rPr>
              <a:t>normal</a:t>
            </a:r>
            <a:r>
              <a:rPr kumimoji="1" lang="zh-CN" altLang="en-US" sz="1200" dirty="0">
                <a:latin typeface="Times" pitchFamily="2" charset="0"/>
              </a:rPr>
              <a:t> </a:t>
            </a:r>
            <a:r>
              <a:rPr kumimoji="1" lang="en-US" altLang="zh-CN" sz="1200" dirty="0">
                <a:latin typeface="Times" pitchFamily="2" charset="0"/>
              </a:rPr>
              <a:t>user</a:t>
            </a:r>
            <a:r>
              <a:rPr kumimoji="1" lang="zh-CN" altLang="en-US" sz="1200" dirty="0">
                <a:latin typeface="Times" pitchFamily="2" charset="0"/>
              </a:rPr>
              <a:t> </a:t>
            </a:r>
            <a:r>
              <a:rPr kumimoji="1" lang="en-US" altLang="zh-CN" sz="1200" dirty="0">
                <a:latin typeface="Times" pitchFamily="2" charset="0"/>
              </a:rPr>
              <a:t>tends</a:t>
            </a:r>
            <a:r>
              <a:rPr kumimoji="1" lang="zh-CN" altLang="en-US" sz="1200" dirty="0">
                <a:latin typeface="Times" pitchFamily="2" charset="0"/>
              </a:rPr>
              <a:t> </a:t>
            </a:r>
            <a:r>
              <a:rPr kumimoji="1" lang="en-US" altLang="zh-CN" sz="1200" dirty="0">
                <a:latin typeface="Times" pitchFamily="2" charset="0"/>
              </a:rPr>
              <a:t>to</a:t>
            </a:r>
            <a:r>
              <a:rPr kumimoji="1" lang="zh-CN" altLang="en-US" sz="1200" dirty="0">
                <a:latin typeface="Times" pitchFamily="2" charset="0"/>
              </a:rPr>
              <a:t> </a:t>
            </a:r>
            <a:r>
              <a:rPr kumimoji="1" lang="en-US" altLang="zh-CN" sz="1200" dirty="0">
                <a:latin typeface="Times" pitchFamily="2" charset="0"/>
              </a:rPr>
              <a:t>be</a:t>
            </a:r>
            <a:r>
              <a:rPr kumimoji="1" lang="zh-CN" altLang="en-US" sz="1200" dirty="0">
                <a:latin typeface="Times" pitchFamily="2" charset="0"/>
              </a:rPr>
              <a:t> </a:t>
            </a:r>
            <a:r>
              <a:rPr kumimoji="1" lang="en-US" altLang="zh-CN" sz="1200" dirty="0">
                <a:solidFill>
                  <a:srgbClr val="C00000"/>
                </a:solidFill>
                <a:latin typeface="Times" pitchFamily="2" charset="0"/>
              </a:rPr>
              <a:t>negative</a:t>
            </a:r>
            <a:r>
              <a:rPr kumimoji="1" lang="en-US" altLang="zh-CN" sz="1200" dirty="0">
                <a:latin typeface="Times" pitchFamily="2" charset="0"/>
              </a:rPr>
              <a:t>,</a:t>
            </a:r>
            <a:r>
              <a:rPr kumimoji="1" lang="zh-CN" altLang="en-US" sz="1200" dirty="0">
                <a:latin typeface="Times" pitchFamily="2" charset="0"/>
              </a:rPr>
              <a:t> </a:t>
            </a:r>
            <a:r>
              <a:rPr kumimoji="1" lang="en-US" altLang="zh-CN" sz="1200" dirty="0">
                <a:latin typeface="Times" pitchFamily="2" charset="0"/>
              </a:rPr>
              <a:t>while</a:t>
            </a:r>
            <a:r>
              <a:rPr kumimoji="1" lang="zh-CN" altLang="en-US" sz="1200" dirty="0">
                <a:latin typeface="Times" pitchFamily="2" charset="0"/>
              </a:rPr>
              <a:t> </a:t>
            </a:r>
            <a:r>
              <a:rPr kumimoji="1" lang="en-US" altLang="zh-CN" sz="1200" dirty="0">
                <a:latin typeface="Times" pitchFamily="2" charset="0"/>
              </a:rPr>
              <a:t>half</a:t>
            </a:r>
            <a:r>
              <a:rPr kumimoji="1" lang="zh-CN" altLang="en-US" sz="1200" dirty="0">
                <a:latin typeface="Times" pitchFamily="2" charset="0"/>
              </a:rPr>
              <a:t> </a:t>
            </a:r>
            <a:r>
              <a:rPr kumimoji="1" lang="en-US" altLang="zh-CN" sz="1200" dirty="0">
                <a:latin typeface="Times" pitchFamily="2" charset="0"/>
              </a:rPr>
              <a:t>of</a:t>
            </a:r>
            <a:r>
              <a:rPr kumimoji="1" lang="zh-CN" altLang="en-US" sz="1200" dirty="0">
                <a:latin typeface="Times" pitchFamily="2" charset="0"/>
              </a:rPr>
              <a:t> </a:t>
            </a:r>
            <a:r>
              <a:rPr kumimoji="1" lang="en-US" altLang="zh-CN" sz="1200" dirty="0">
                <a:latin typeface="Times" pitchFamily="2" charset="0"/>
              </a:rPr>
              <a:t>thieves</a:t>
            </a:r>
            <a:r>
              <a:rPr kumimoji="1" lang="zh-CN" altLang="en-US" sz="1200" dirty="0">
                <a:latin typeface="Times" pitchFamily="2" charset="0"/>
              </a:rPr>
              <a:t> </a:t>
            </a:r>
            <a:r>
              <a:rPr kumimoji="1" lang="en-US" altLang="zh-CN" sz="1200" dirty="0">
                <a:latin typeface="Times" pitchFamily="2" charset="0"/>
              </a:rPr>
              <a:t>have a </a:t>
            </a:r>
            <a:r>
              <a:rPr kumimoji="1" lang="en-US" altLang="zh-CN" sz="1200" dirty="0">
                <a:solidFill>
                  <a:srgbClr val="C00000"/>
                </a:solidFill>
                <a:latin typeface="Times" pitchFamily="2" charset="0"/>
              </a:rPr>
              <a:t>positive</a:t>
            </a:r>
            <a:r>
              <a:rPr kumimoji="1" lang="en-US" altLang="zh-CN" sz="1200" dirty="0">
                <a:latin typeface="Times" pitchFamily="2" charset="0"/>
              </a:rPr>
              <a:t> one.</a:t>
            </a:r>
            <a:r>
              <a:rPr kumimoji="1" lang="zh-CN" altLang="en-US" sz="1200" dirty="0">
                <a:latin typeface="Times" pitchFamily="2" charset="0"/>
              </a:rPr>
              <a:t> </a:t>
            </a:r>
            <a:endParaRPr kumimoji="1" lang="en-US" altLang="zh-CN" sz="1200" dirty="0">
              <a:latin typeface="Times" pitchFamily="2"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CN"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CN"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CN"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CN"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CN"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kern="1200" dirty="0">
                <a:solidFill>
                  <a:schemeClr val="tx1"/>
                </a:solidFill>
                <a:effectLst/>
                <a:latin typeface="Arial" charset="0"/>
                <a:ea typeface="宋体" pitchFamily="2" charset="-122"/>
                <a:cs typeface="+mn-cs"/>
              </a:rPr>
              <a:t> </a:t>
            </a:r>
            <a:endParaRPr lang="en-US" altLang="zh-CN"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CN" dirty="0"/>
          </a:p>
        </p:txBody>
      </p:sp>
      <p:sp>
        <p:nvSpPr>
          <p:cNvPr id="4" name="Slide Number Placeholder 3"/>
          <p:cNvSpPr>
            <a:spLocks noGrp="1"/>
          </p:cNvSpPr>
          <p:nvPr>
            <p:ph type="sldNum" sz="quarter" idx="10"/>
          </p:nvPr>
        </p:nvSpPr>
        <p:spPr/>
        <p:txBody>
          <a:bodyPr/>
          <a:lstStyle/>
          <a:p>
            <a:pPr>
              <a:defRPr/>
            </a:pPr>
            <a:fld id="{A3804948-14D2-43DA-B3DB-CF1972FFF4B7}" type="slidenum">
              <a:rPr lang="en-US" altLang="zh-CN" smtClean="0"/>
              <a:pPr>
                <a:defRPr/>
              </a:pPr>
              <a:t>6</a:t>
            </a:fld>
            <a:endParaRPr lang="en-US" altLang="zh-CN"/>
          </a:p>
        </p:txBody>
      </p:sp>
    </p:spTree>
    <p:extLst>
      <p:ext uri="{BB962C8B-B14F-4D97-AF65-F5344CB8AC3E}">
        <p14:creationId xmlns:p14="http://schemas.microsoft.com/office/powerpoint/2010/main" val="2071040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766763"/>
            <a:ext cx="5543550" cy="3838575"/>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dirty="0"/>
              <a:t>Then,</a:t>
            </a:r>
            <a:r>
              <a:rPr lang="zh-CN" altLang="en-US" dirty="0"/>
              <a:t> </a:t>
            </a:r>
            <a:r>
              <a:rPr lang="en-US" altLang="zh-CN" dirty="0"/>
              <a:t>we</a:t>
            </a:r>
            <a:r>
              <a:rPr lang="zh-CN" altLang="en-US" dirty="0"/>
              <a:t> </a:t>
            </a:r>
            <a:r>
              <a:rPr lang="en-US" altLang="zh-CN" dirty="0"/>
              <a:t>examine</a:t>
            </a:r>
            <a:r>
              <a:rPr lang="zh-CN" altLang="en-US" dirty="0"/>
              <a:t> </a:t>
            </a:r>
            <a:r>
              <a:rPr lang="en-US" altLang="zh-CN" dirty="0"/>
              <a:t>the</a:t>
            </a:r>
            <a:r>
              <a:rPr lang="zh-CN" altLang="en-US" dirty="0"/>
              <a:t> </a:t>
            </a:r>
            <a:r>
              <a:rPr lang="en-US" altLang="zh-CN" dirty="0" err="1"/>
              <a:t>meso</a:t>
            </a:r>
            <a:r>
              <a:rPr lang="en-US" altLang="zh-CN" dirty="0"/>
              <a:t>-level</a:t>
            </a:r>
            <a:r>
              <a:rPr lang="zh-CN" altLang="en-US" dirty="0"/>
              <a:t> </a:t>
            </a:r>
            <a:r>
              <a:rPr lang="en-US" altLang="zh-CN" dirty="0"/>
              <a:t>information.</a:t>
            </a:r>
            <a:r>
              <a:rPr lang="zh-CN" altLang="en-US" dirty="0"/>
              <a:t> </a:t>
            </a:r>
            <a:r>
              <a:rPr lang="en-US" altLang="zh-CN" sz="1200" kern="1200" dirty="0">
                <a:solidFill>
                  <a:schemeClr val="tx1"/>
                </a:solidFill>
                <a:effectLst/>
                <a:latin typeface="Arial" charset="0"/>
                <a:ea typeface="宋体" pitchFamily="2" charset="-122"/>
                <a:cs typeface="+mn-cs"/>
              </a:rPr>
              <a:t>Although we can observe several differences between electricity thieves and normal users in terms of personal</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usage,</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but</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it</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is</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inefficient</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due</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to</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the</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complicated user</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behaviors.</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So</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we</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take</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NTL</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into</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consideration.</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As</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shown</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in</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the</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picture,</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we</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can</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see</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when</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the</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user</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is</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recorded</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low</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usage,</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the</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non-technical</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loss</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in</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the</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corresponding</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area</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is</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high.</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After</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being</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caught, the NTL of the area became stable.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dirty="0"/>
              <a:t>From the statistic of all users</a:t>
            </a:r>
            <a:r>
              <a:rPr lang="zh-CN" altLang="en-US" dirty="0"/>
              <a:t>，</a:t>
            </a:r>
            <a:r>
              <a:rPr lang="en-US" altLang="zh-CN" sz="1200" kern="1200" dirty="0">
                <a:solidFill>
                  <a:schemeClr val="tx1"/>
                </a:solidFill>
                <a:effectLst/>
                <a:latin typeface="Arial" charset="0"/>
                <a:ea typeface="宋体" pitchFamily="2" charset="-122"/>
                <a:cs typeface="+mn-cs"/>
              </a:rPr>
              <a:t>electricity usage of normal users are rather stable during the observed timespan; but</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thieves‘ consumption significantly increased once they were caught, while the NTL of transformer areas dropped accordingly. It gives us the clue that the NTL can</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be a signal for indicating whether there are electricity thieves in this area.</a:t>
            </a:r>
            <a:endParaRPr lang="en-US" altLang="zh-CN"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CN"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CN" dirty="0"/>
          </a:p>
          <a:p>
            <a:endParaRPr lang="en-US" altLang="zh-CN" dirty="0"/>
          </a:p>
        </p:txBody>
      </p:sp>
      <p:sp>
        <p:nvSpPr>
          <p:cNvPr id="4" name="Slide Number Placeholder 3"/>
          <p:cNvSpPr>
            <a:spLocks noGrp="1"/>
          </p:cNvSpPr>
          <p:nvPr>
            <p:ph type="sldNum" sz="quarter" idx="10"/>
          </p:nvPr>
        </p:nvSpPr>
        <p:spPr/>
        <p:txBody>
          <a:bodyPr/>
          <a:lstStyle/>
          <a:p>
            <a:pPr>
              <a:defRPr/>
            </a:pPr>
            <a:fld id="{A3804948-14D2-43DA-B3DB-CF1972FFF4B7}" type="slidenum">
              <a:rPr lang="en-US" altLang="zh-CN" smtClean="0"/>
              <a:pPr>
                <a:defRPr/>
              </a:pPr>
              <a:t>7</a:t>
            </a:fld>
            <a:endParaRPr lang="en-US" altLang="zh-CN"/>
          </a:p>
        </p:txBody>
      </p:sp>
    </p:spTree>
    <p:extLst>
      <p:ext uri="{BB962C8B-B14F-4D97-AF65-F5344CB8AC3E}">
        <p14:creationId xmlns:p14="http://schemas.microsoft.com/office/powerpoint/2010/main" val="2416748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766763"/>
            <a:ext cx="5543550" cy="3838575"/>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kern="1200" dirty="0">
                <a:solidFill>
                  <a:schemeClr val="tx1"/>
                </a:solidFill>
                <a:effectLst/>
                <a:latin typeface="Arial" charset="0"/>
                <a:ea typeface="宋体" pitchFamily="2" charset="-122"/>
                <a:cs typeface="+mn-cs"/>
              </a:rPr>
              <a:t>Some</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previous</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works</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explored</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the influence of climate on user behavior,</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such</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as</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taxi ordering.</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Here,</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we</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present the statistics of the seasonal effects on electricity</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theft.</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As</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shown</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in</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figure,</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most pilfering cases were caught in summer</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and</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winter,</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illustrating</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that</a:t>
            </a:r>
            <a:r>
              <a:rPr lang="zh-CN" altLang="en-US" sz="1200" kern="1200" dirty="0">
                <a:solidFill>
                  <a:schemeClr val="tx1"/>
                </a:solidFill>
                <a:effectLst/>
                <a:latin typeface="Arial" charset="0"/>
                <a:ea typeface="宋体" pitchFamily="2" charset="-122"/>
                <a:cs typeface="+mn-cs"/>
              </a:rPr>
              <a:t> </a:t>
            </a:r>
            <a:r>
              <a:rPr kumimoji="1" lang="en-US" altLang="zh-CN" sz="1200" kern="1200" dirty="0">
                <a:solidFill>
                  <a:srgbClr val="C00000"/>
                </a:solidFill>
                <a:effectLst/>
                <a:latin typeface="Times" pitchFamily="2" charset="0"/>
                <a:ea typeface="宋体" pitchFamily="2" charset="-122"/>
                <a:cs typeface="+mn-cs"/>
              </a:rPr>
              <a:t>c</a:t>
            </a:r>
            <a:r>
              <a:rPr kumimoji="1" lang="en-US" altLang="zh-CN" dirty="0">
                <a:solidFill>
                  <a:srgbClr val="C00000"/>
                </a:solidFill>
                <a:latin typeface="Times" pitchFamily="2" charset="0"/>
              </a:rPr>
              <a:t>limatic conditions </a:t>
            </a:r>
            <a:r>
              <a:rPr kumimoji="1" lang="en-US" altLang="zh-CN" dirty="0">
                <a:latin typeface="Times" pitchFamily="2" charset="0"/>
              </a:rPr>
              <a:t>would influence the </a:t>
            </a:r>
            <a:r>
              <a:rPr kumimoji="1" lang="en-US" altLang="zh-CN" dirty="0">
                <a:solidFill>
                  <a:srgbClr val="C00000"/>
                </a:solidFill>
                <a:latin typeface="Times" pitchFamily="2" charset="0"/>
              </a:rPr>
              <a:t>user behavior</a:t>
            </a:r>
            <a:r>
              <a:rPr kumimoji="1" lang="en-US" altLang="zh-CN" dirty="0">
                <a:latin typeface="Times" pitchFamily="2" charset="0"/>
              </a:rPr>
              <a:t> of electricity usage,</a:t>
            </a:r>
            <a:r>
              <a:rPr kumimoji="1" lang="zh-CN" altLang="en-US" dirty="0">
                <a:latin typeface="Times" pitchFamily="2" charset="0"/>
              </a:rPr>
              <a:t> </a:t>
            </a:r>
            <a:r>
              <a:rPr kumimoji="1" lang="en-US" altLang="zh-CN" dirty="0">
                <a:latin typeface="Times" pitchFamily="2" charset="0"/>
              </a:rPr>
              <a:t>such</a:t>
            </a:r>
            <a:r>
              <a:rPr kumimoji="1" lang="zh-CN" altLang="en-US" dirty="0">
                <a:latin typeface="Times" pitchFamily="2" charset="0"/>
              </a:rPr>
              <a:t> </a:t>
            </a:r>
            <a:r>
              <a:rPr kumimoji="1" lang="en-US" altLang="zh-CN" dirty="0">
                <a:latin typeface="Times" pitchFamily="2" charset="0"/>
              </a:rPr>
              <a:t>as</a:t>
            </a:r>
            <a:r>
              <a:rPr kumimoji="1" lang="zh-CN" altLang="en-US" dirty="0">
                <a:latin typeface="Times" pitchFamily="2" charset="0"/>
              </a:rPr>
              <a:t> </a:t>
            </a:r>
            <a:r>
              <a:rPr kumimoji="1" lang="en-US" altLang="zh-CN" dirty="0">
                <a:latin typeface="Times" pitchFamily="2" charset="0"/>
              </a:rPr>
              <a:t>the</a:t>
            </a:r>
            <a:r>
              <a:rPr kumimoji="1" lang="zh-CN" altLang="en-US" dirty="0">
                <a:latin typeface="Times" pitchFamily="2" charset="0"/>
              </a:rPr>
              <a:t> </a:t>
            </a:r>
            <a:r>
              <a:rPr kumimoji="1" lang="en-US" altLang="zh-CN" dirty="0">
                <a:latin typeface="Times" pitchFamily="2" charset="0"/>
              </a:rPr>
              <a:t>usage</a:t>
            </a:r>
            <a:r>
              <a:rPr kumimoji="1" lang="zh-CN" altLang="en-US" dirty="0">
                <a:latin typeface="Times" pitchFamily="2" charset="0"/>
              </a:rPr>
              <a:t> </a:t>
            </a:r>
            <a:r>
              <a:rPr kumimoji="1" lang="en-US" altLang="zh-CN" dirty="0">
                <a:latin typeface="Times" pitchFamily="2" charset="0"/>
              </a:rPr>
              <a:t>of</a:t>
            </a:r>
            <a:r>
              <a:rPr kumimoji="1" lang="zh-CN" altLang="en-US" dirty="0">
                <a:latin typeface="Times" pitchFamily="2" charset="0"/>
              </a:rPr>
              <a:t> </a:t>
            </a:r>
            <a:r>
              <a:rPr kumimoji="1" lang="en-US" altLang="zh-CN" dirty="0">
                <a:latin typeface="Times" pitchFamily="2" charset="0"/>
              </a:rPr>
              <a:t>the</a:t>
            </a:r>
            <a:r>
              <a:rPr kumimoji="1" lang="zh-CN" altLang="en-US" dirty="0">
                <a:latin typeface="Times" pitchFamily="2" charset="0"/>
              </a:rPr>
              <a:t> </a:t>
            </a:r>
            <a:r>
              <a:rPr kumimoji="1" lang="en-US" altLang="zh-CN" dirty="0">
                <a:solidFill>
                  <a:srgbClr val="C00000"/>
                </a:solidFill>
                <a:latin typeface="Times" pitchFamily="2" charset="0"/>
              </a:rPr>
              <a:t>air conditioner,</a:t>
            </a:r>
            <a:r>
              <a:rPr kumimoji="1" lang="zh-CN" altLang="en-US" dirty="0">
                <a:solidFill>
                  <a:srgbClr val="C00000"/>
                </a:solidFill>
                <a:latin typeface="Times" pitchFamily="2" charset="0"/>
              </a:rPr>
              <a:t> </a:t>
            </a:r>
            <a:r>
              <a:rPr kumimoji="1" lang="en-US" altLang="zh-CN" dirty="0">
                <a:solidFill>
                  <a:srgbClr val="C00000"/>
                </a:solidFill>
                <a:latin typeface="Times" pitchFamily="2" charset="0"/>
              </a:rPr>
              <a:t>heaters</a:t>
            </a:r>
            <a:r>
              <a:rPr kumimoji="1" lang="en-US" altLang="zh-CN" dirty="0">
                <a:latin typeface="Times" pitchFamily="2" charset="0"/>
              </a:rPr>
              <a:t>,..</a:t>
            </a:r>
            <a:r>
              <a:rPr kumimoji="1" lang="zh-CN" altLang="en-US" dirty="0">
                <a:latin typeface="Times" pitchFamily="2" charset="0"/>
              </a:rPr>
              <a:t> </a:t>
            </a:r>
            <a:r>
              <a:rPr kumimoji="1" lang="en-US" altLang="zh-CN" dirty="0">
                <a:latin typeface="Times" pitchFamily="2" charset="0"/>
              </a:rPr>
              <a:t>and</a:t>
            </a:r>
            <a:r>
              <a:rPr kumimoji="1" lang="zh-CN" altLang="en-US" dirty="0">
                <a:latin typeface="Times" pitchFamily="2" charset="0"/>
              </a:rPr>
              <a:t> </a:t>
            </a:r>
            <a:r>
              <a:rPr kumimoji="1" lang="en-US" altLang="zh-CN" dirty="0">
                <a:latin typeface="Times" pitchFamily="2" charset="0"/>
              </a:rPr>
              <a:t>lead</a:t>
            </a:r>
            <a:r>
              <a:rPr kumimoji="1" lang="zh-CN" altLang="en-US" dirty="0">
                <a:latin typeface="Times" pitchFamily="2" charset="0"/>
              </a:rPr>
              <a:t> </a:t>
            </a:r>
            <a:r>
              <a:rPr kumimoji="1" lang="en-US" altLang="zh-CN" dirty="0">
                <a:latin typeface="Times" pitchFamily="2" charset="0"/>
              </a:rPr>
              <a:t>people</a:t>
            </a:r>
            <a:r>
              <a:rPr kumimoji="1" lang="zh-CN" altLang="en-US" dirty="0">
                <a:latin typeface="Times" pitchFamily="2" charset="0"/>
              </a:rPr>
              <a:t> </a:t>
            </a:r>
            <a:r>
              <a:rPr kumimoji="1" lang="en-US" altLang="zh-CN" dirty="0">
                <a:latin typeface="Times" pitchFamily="2" charset="0"/>
              </a:rPr>
              <a:t>to</a:t>
            </a:r>
            <a:r>
              <a:rPr kumimoji="1" lang="zh-CN" altLang="en-US" dirty="0">
                <a:latin typeface="Times" pitchFamily="2" charset="0"/>
              </a:rPr>
              <a:t> </a:t>
            </a:r>
            <a:r>
              <a:rPr kumimoji="1" lang="en-US" altLang="zh-CN" dirty="0">
                <a:latin typeface="Times" pitchFamily="2" charset="0"/>
              </a:rPr>
              <a:t>pilfer</a:t>
            </a:r>
            <a:r>
              <a:rPr kumimoji="1" lang="zh-CN" altLang="en-US" dirty="0">
                <a:latin typeface="Times" pitchFamily="2" charset="0"/>
              </a:rPr>
              <a:t> </a:t>
            </a:r>
            <a:r>
              <a:rPr kumimoji="1" lang="en-US" altLang="zh-CN" dirty="0">
                <a:latin typeface="Times" pitchFamily="2" charset="0"/>
              </a:rPr>
              <a:t>electricity.</a:t>
            </a:r>
            <a:endParaRPr kumimoji="1" lang="zh-CN" altLang="en-US" dirty="0">
              <a:latin typeface="Times" pitchFamily="2"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dirty="0"/>
              <a:t>In</a:t>
            </a:r>
            <a:r>
              <a:rPr lang="zh-CN" altLang="en-US" dirty="0"/>
              <a:t> </a:t>
            </a:r>
            <a:r>
              <a:rPr lang="en-US" altLang="zh-CN" dirty="0"/>
              <a:t>order</a:t>
            </a:r>
            <a:r>
              <a:rPr lang="zh-CN" altLang="en-US" dirty="0"/>
              <a:t> </a:t>
            </a:r>
            <a:r>
              <a:rPr lang="en-US" altLang="zh-CN" dirty="0"/>
              <a:t>to</a:t>
            </a:r>
            <a:r>
              <a:rPr lang="zh-CN" altLang="en-US" dirty="0"/>
              <a:t> </a:t>
            </a:r>
            <a:r>
              <a:rPr lang="en-US" altLang="zh-CN" sz="1200" kern="1200" dirty="0">
                <a:solidFill>
                  <a:schemeClr val="tx1"/>
                </a:solidFill>
                <a:effectLst/>
                <a:latin typeface="Arial" charset="0"/>
                <a:ea typeface="宋体" pitchFamily="2" charset="-122"/>
                <a:cs typeface="+mn-cs"/>
              </a:rPr>
              <a:t>illustrate the</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correlation between temperature and users‘ usage, we compare</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the averaged daily consumption of all users</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and</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daily</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temperature over one year.</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We</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can</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observe</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that</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the</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usage fluctuates with the temperature, as some sharp peaks and valleys are coincident. The most obvious correlations is that high or low temperatures are associated with increased consumption,</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illustrating</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that</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temperature</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is</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able</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to</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guide</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user</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behaviors</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of</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electricity</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usage.</a:t>
            </a:r>
            <a:endParaRPr lang="en-US" altLang="zh-CN"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kern="1200" dirty="0">
                <a:solidFill>
                  <a:schemeClr val="tx1"/>
                </a:solidFill>
                <a:effectLst/>
                <a:latin typeface="Arial" charset="0"/>
                <a:ea typeface="宋体" pitchFamily="2" charset="-122"/>
                <a:cs typeface="+mn-cs"/>
              </a:rPr>
              <a:t> </a:t>
            </a:r>
            <a:endParaRPr lang="en-US" altLang="zh-CN"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CN"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CN"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CN"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CN"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CN" dirty="0"/>
          </a:p>
          <a:p>
            <a:endParaRPr lang="en-US" dirty="0"/>
          </a:p>
        </p:txBody>
      </p:sp>
      <p:sp>
        <p:nvSpPr>
          <p:cNvPr id="4" name="Slide Number Placeholder 3"/>
          <p:cNvSpPr>
            <a:spLocks noGrp="1"/>
          </p:cNvSpPr>
          <p:nvPr>
            <p:ph type="sldNum" sz="quarter" idx="10"/>
          </p:nvPr>
        </p:nvSpPr>
        <p:spPr/>
        <p:txBody>
          <a:bodyPr/>
          <a:lstStyle/>
          <a:p>
            <a:pPr>
              <a:defRPr/>
            </a:pPr>
            <a:fld id="{A3804948-14D2-43DA-B3DB-CF1972FFF4B7}" type="slidenum">
              <a:rPr lang="en-US" altLang="zh-CN" smtClean="0"/>
              <a:pPr>
                <a:defRPr/>
              </a:pPr>
              <a:t>8</a:t>
            </a:fld>
            <a:endParaRPr lang="en-US" altLang="zh-CN"/>
          </a:p>
        </p:txBody>
      </p:sp>
    </p:spTree>
    <p:extLst>
      <p:ext uri="{BB962C8B-B14F-4D97-AF65-F5344CB8AC3E}">
        <p14:creationId xmlns:p14="http://schemas.microsoft.com/office/powerpoint/2010/main" val="18755117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766763"/>
            <a:ext cx="5543550" cy="3838575"/>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kern="1200" dirty="0">
                <a:solidFill>
                  <a:schemeClr val="tx1"/>
                </a:solidFill>
                <a:effectLst/>
                <a:latin typeface="Arial" charset="0"/>
                <a:ea typeface="宋体" pitchFamily="2" charset="-122"/>
                <a:cs typeface="+mn-cs"/>
              </a:rPr>
              <a:t>We aggregate the daily usage based on the temperature of that day, then draw a boxplot with respect to electricity thieves and normal users. We</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use</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Wasserstein</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distance</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to</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present</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the</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dissimilarity</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between</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two</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distribution.</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We</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find</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that</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the gap of daily usage between thieves and normal users is significantly larger under high or low temperatures compared with average temperatures.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kern="1200" dirty="0">
                <a:solidFill>
                  <a:schemeClr val="tx1"/>
                </a:solidFill>
                <a:effectLst/>
                <a:latin typeface="Arial" charset="0"/>
                <a:ea typeface="宋体" pitchFamily="2" charset="-122"/>
                <a:cs typeface="+mn-cs"/>
              </a:rPr>
              <a:t>We also</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choose a typical thief along with a normal user in the same area as examples, then show the scatterplot of daily electricity and temperature in the form of 2-D figures. Again, the trends of the normal user is consistent with our experience, suggesting that very high or low temperatures are associated with elevated consumption; by contrast, the scatterplot of the electricity thief seems disordered and</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irregular.</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We</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conduct</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statistics</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to</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validate</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this</a:t>
            </a:r>
            <a:r>
              <a:rPr lang="zh-CN" altLang="en-US" sz="1200" kern="1200" dirty="0">
                <a:solidFill>
                  <a:schemeClr val="tx1"/>
                </a:solidFill>
                <a:effectLst/>
                <a:latin typeface="Arial" charset="0"/>
                <a:ea typeface="宋体" pitchFamily="2" charset="-122"/>
                <a:cs typeface="+mn-cs"/>
              </a:rPr>
              <a:t> </a:t>
            </a:r>
            <a:r>
              <a:rPr lang="en-US" altLang="zh-CN" sz="1200" kern="1200" dirty="0">
                <a:solidFill>
                  <a:schemeClr val="tx1"/>
                </a:solidFill>
                <a:effectLst/>
                <a:latin typeface="Arial" charset="0"/>
                <a:ea typeface="宋体" pitchFamily="2" charset="-122"/>
                <a:cs typeface="+mn-cs"/>
              </a:rPr>
              <a:t>assumption</a:t>
            </a:r>
            <a:endParaRPr lang="en-US" altLang="zh-CN"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CN" dirty="0"/>
          </a:p>
          <a:p>
            <a:endParaRPr lang="en-US" altLang="zh-CN"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CN"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CN" dirty="0"/>
          </a:p>
        </p:txBody>
      </p:sp>
      <p:sp>
        <p:nvSpPr>
          <p:cNvPr id="4" name="Slide Number Placeholder 3"/>
          <p:cNvSpPr>
            <a:spLocks noGrp="1"/>
          </p:cNvSpPr>
          <p:nvPr>
            <p:ph type="sldNum" sz="quarter" idx="10"/>
          </p:nvPr>
        </p:nvSpPr>
        <p:spPr/>
        <p:txBody>
          <a:bodyPr/>
          <a:lstStyle/>
          <a:p>
            <a:pPr>
              <a:defRPr/>
            </a:pPr>
            <a:fld id="{A3804948-14D2-43DA-B3DB-CF1972FFF4B7}" type="slidenum">
              <a:rPr lang="en-US" altLang="zh-CN" smtClean="0"/>
              <a:pPr>
                <a:defRPr/>
              </a:pPr>
              <a:t>9</a:t>
            </a:fld>
            <a:endParaRPr lang="en-US" altLang="zh-CN"/>
          </a:p>
        </p:txBody>
      </p:sp>
    </p:spTree>
    <p:extLst>
      <p:ext uri="{BB962C8B-B14F-4D97-AF65-F5344CB8AC3E}">
        <p14:creationId xmlns:p14="http://schemas.microsoft.com/office/powerpoint/2010/main" val="41910803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5" name="Rectangle 5"/>
          <p:cNvSpPr>
            <a:spLocks noChangeArrowheads="1"/>
          </p:cNvSpPr>
          <p:nvPr/>
        </p:nvSpPr>
        <p:spPr bwMode="auto">
          <a:xfrm>
            <a:off x="0" y="73"/>
            <a:ext cx="9906000" cy="360363"/>
          </a:xfrm>
          <a:prstGeom prst="rect">
            <a:avLst/>
          </a:prstGeom>
          <a:gradFill rotWithShape="1">
            <a:gsLst>
              <a:gs pos="0">
                <a:srgbClr val="99CCFF"/>
              </a:gs>
              <a:gs pos="100000">
                <a:srgbClr val="99CCFF">
                  <a:gamma/>
                  <a:tint val="0"/>
                  <a:invGamma/>
                </a:srgbClr>
              </a:gs>
            </a:gsLst>
            <a:lin ang="5400000" scaled="1"/>
          </a:gradFill>
          <a:ln w="9525">
            <a:noFill/>
            <a:miter lim="800000"/>
            <a:headEnd/>
            <a:tailEnd/>
          </a:ln>
          <a:effectLst/>
        </p:spPr>
        <p:txBody>
          <a:bodyPr wrap="none" anchor="ctr"/>
          <a:lstStyle/>
          <a:p>
            <a:pPr>
              <a:defRPr/>
            </a:pPr>
            <a:endParaRPr lang="zh-CN" altLang="en-US">
              <a:latin typeface="Arial" charset="0"/>
            </a:endParaRPr>
          </a:p>
        </p:txBody>
      </p:sp>
      <p:sp>
        <p:nvSpPr>
          <p:cNvPr id="7" name="Rectangle 7"/>
          <p:cNvSpPr>
            <a:spLocks noChangeArrowheads="1"/>
          </p:cNvSpPr>
          <p:nvPr/>
        </p:nvSpPr>
        <p:spPr bwMode="auto">
          <a:xfrm>
            <a:off x="200029" y="6453188"/>
            <a:ext cx="1008063" cy="457200"/>
          </a:xfrm>
          <a:prstGeom prst="rect">
            <a:avLst/>
          </a:prstGeom>
          <a:noFill/>
          <a:ln w="9525">
            <a:noFill/>
            <a:miter lim="800000"/>
            <a:headEnd/>
            <a:tailEnd/>
          </a:ln>
          <a:effectLst/>
        </p:spPr>
        <p:txBody>
          <a:bodyPr wrap="none" lIns="92075" tIns="46038" rIns="92075" bIns="46038" anchor="ctr"/>
          <a:lstStyle/>
          <a:p>
            <a:pPr defTabSz="762000">
              <a:defRPr/>
            </a:pPr>
            <a:fld id="{877019A4-F52B-4785-B83C-A974FFFB65AE}" type="slidenum">
              <a:rPr kumimoji="1" lang="en-US" altLang="ja-JP" sz="1600">
                <a:solidFill>
                  <a:schemeClr val="bg1"/>
                </a:solidFill>
                <a:latin typeface="Times New Roman" pitchFamily="18" charset="0"/>
                <a:ea typeface="MS PGothic" pitchFamily="34" charset="-128"/>
              </a:rPr>
              <a:pPr defTabSz="762000">
                <a:defRPr/>
              </a:pPr>
              <a:t>‹#›</a:t>
            </a:fld>
            <a:endParaRPr kumimoji="1" lang="en-US" altLang="ja-JP" sz="1600">
              <a:solidFill>
                <a:schemeClr val="bg1"/>
              </a:solidFill>
              <a:latin typeface="Times New Roman" pitchFamily="18" charset="0"/>
              <a:ea typeface="MS PGothic" pitchFamily="34" charset="-128"/>
            </a:endParaRPr>
          </a:p>
        </p:txBody>
      </p:sp>
      <p:grpSp>
        <p:nvGrpSpPr>
          <p:cNvPr id="2" name="Group 13"/>
          <p:cNvGrpSpPr>
            <a:grpSpLocks/>
          </p:cNvGrpSpPr>
          <p:nvPr/>
        </p:nvGrpSpPr>
        <p:grpSpPr bwMode="auto">
          <a:xfrm>
            <a:off x="-39682" y="-26988"/>
            <a:ext cx="1443038" cy="995363"/>
            <a:chOff x="0" y="0"/>
            <a:chExt cx="5557" cy="4150"/>
          </a:xfrm>
        </p:grpSpPr>
        <p:pic>
          <p:nvPicPr>
            <p:cNvPr id="9" name="Picture 14" descr="リング_2_0924"/>
            <p:cNvPicPr>
              <a:picLocks noChangeAspect="1" noChangeArrowheads="1"/>
            </p:cNvPicPr>
            <p:nvPr userDrawn="1"/>
          </p:nvPicPr>
          <p:blipFill>
            <a:blip r:embed="rId2" cstate="print">
              <a:extLst>
                <a:ext uri="{28A0092B-C50C-407E-A947-70E740481C1C}">
                  <a14:useLocalDpi xmlns:a14="http://schemas.microsoft.com/office/drawing/2010/main"/>
                </a:ext>
              </a:extLst>
            </a:blip>
            <a:srcRect t="9818"/>
            <a:stretch>
              <a:fillRect/>
            </a:stretch>
          </p:blipFill>
          <p:spPr bwMode="auto">
            <a:xfrm>
              <a:off x="249" y="0"/>
              <a:ext cx="3991" cy="3590"/>
            </a:xfrm>
            <a:prstGeom prst="rect">
              <a:avLst/>
            </a:prstGeom>
            <a:noFill/>
            <a:ln w="9525">
              <a:noFill/>
              <a:miter lim="800000"/>
              <a:headEnd/>
              <a:tailEnd/>
            </a:ln>
          </p:spPr>
        </p:pic>
        <p:pic>
          <p:nvPicPr>
            <p:cNvPr id="10" name="Picture 15" descr="リング_2_0924"/>
            <p:cNvPicPr>
              <a:picLocks noChangeAspect="1" noChangeArrowheads="1"/>
            </p:cNvPicPr>
            <p:nvPr userDrawn="1"/>
          </p:nvPicPr>
          <p:blipFill>
            <a:blip r:embed="rId2" cstate="print"/>
            <a:srcRect/>
            <a:stretch>
              <a:fillRect/>
            </a:stretch>
          </p:blipFill>
          <p:spPr bwMode="auto">
            <a:xfrm>
              <a:off x="4332" y="122"/>
              <a:ext cx="1225" cy="1222"/>
            </a:xfrm>
            <a:prstGeom prst="rect">
              <a:avLst/>
            </a:prstGeom>
            <a:noFill/>
            <a:ln w="9525">
              <a:noFill/>
              <a:miter lim="800000"/>
              <a:headEnd/>
              <a:tailEnd/>
            </a:ln>
          </p:spPr>
        </p:pic>
        <p:pic>
          <p:nvPicPr>
            <p:cNvPr id="11" name="Picture 16" descr="リング_2_0924"/>
            <p:cNvPicPr>
              <a:picLocks noChangeAspect="1" noChangeArrowheads="1"/>
            </p:cNvPicPr>
            <p:nvPr userDrawn="1"/>
          </p:nvPicPr>
          <p:blipFill>
            <a:blip r:embed="rId2" cstate="print">
              <a:extLst>
                <a:ext uri="{28A0092B-C50C-407E-A947-70E740481C1C}">
                  <a14:useLocalDpi xmlns:a14="http://schemas.microsoft.com/office/drawing/2010/main"/>
                </a:ext>
              </a:extLst>
            </a:blip>
            <a:srcRect l="15576"/>
            <a:stretch>
              <a:fillRect/>
            </a:stretch>
          </p:blipFill>
          <p:spPr bwMode="auto">
            <a:xfrm>
              <a:off x="0" y="1389"/>
              <a:ext cx="2336" cy="2761"/>
            </a:xfrm>
            <a:prstGeom prst="rect">
              <a:avLst/>
            </a:prstGeom>
            <a:noFill/>
            <a:ln w="9525">
              <a:noFill/>
              <a:miter lim="800000"/>
              <a:headEnd/>
              <a:tailEnd/>
            </a:ln>
          </p:spPr>
        </p:pic>
      </p:grpSp>
      <p:grpSp>
        <p:nvGrpSpPr>
          <p:cNvPr id="3" name="Group 20"/>
          <p:cNvGrpSpPr>
            <a:grpSpLocks/>
          </p:cNvGrpSpPr>
          <p:nvPr/>
        </p:nvGrpSpPr>
        <p:grpSpPr bwMode="auto">
          <a:xfrm>
            <a:off x="-39682" y="-26988"/>
            <a:ext cx="1443038" cy="995363"/>
            <a:chOff x="0" y="0"/>
            <a:chExt cx="5557" cy="4150"/>
          </a:xfrm>
        </p:grpSpPr>
        <p:pic>
          <p:nvPicPr>
            <p:cNvPr id="13" name="Picture 21" descr="リング_2_0924"/>
            <p:cNvPicPr>
              <a:picLocks noChangeAspect="1" noChangeArrowheads="1"/>
            </p:cNvPicPr>
            <p:nvPr userDrawn="1"/>
          </p:nvPicPr>
          <p:blipFill>
            <a:blip r:embed="rId2" cstate="print">
              <a:extLst>
                <a:ext uri="{28A0092B-C50C-407E-A947-70E740481C1C}">
                  <a14:useLocalDpi xmlns:a14="http://schemas.microsoft.com/office/drawing/2010/main"/>
                </a:ext>
              </a:extLst>
            </a:blip>
            <a:srcRect t="9818"/>
            <a:stretch>
              <a:fillRect/>
            </a:stretch>
          </p:blipFill>
          <p:spPr bwMode="auto">
            <a:xfrm>
              <a:off x="249" y="0"/>
              <a:ext cx="3991" cy="3590"/>
            </a:xfrm>
            <a:prstGeom prst="rect">
              <a:avLst/>
            </a:prstGeom>
            <a:noFill/>
            <a:ln w="9525">
              <a:noFill/>
              <a:miter lim="800000"/>
              <a:headEnd/>
              <a:tailEnd/>
            </a:ln>
          </p:spPr>
        </p:pic>
        <p:pic>
          <p:nvPicPr>
            <p:cNvPr id="14" name="Picture 22" descr="リング_2_0924"/>
            <p:cNvPicPr>
              <a:picLocks noChangeAspect="1" noChangeArrowheads="1"/>
            </p:cNvPicPr>
            <p:nvPr userDrawn="1"/>
          </p:nvPicPr>
          <p:blipFill>
            <a:blip r:embed="rId2" cstate="print"/>
            <a:srcRect/>
            <a:stretch>
              <a:fillRect/>
            </a:stretch>
          </p:blipFill>
          <p:spPr bwMode="auto">
            <a:xfrm>
              <a:off x="4332" y="122"/>
              <a:ext cx="1225" cy="1222"/>
            </a:xfrm>
            <a:prstGeom prst="rect">
              <a:avLst/>
            </a:prstGeom>
            <a:noFill/>
            <a:ln w="9525">
              <a:noFill/>
              <a:miter lim="800000"/>
              <a:headEnd/>
              <a:tailEnd/>
            </a:ln>
          </p:spPr>
        </p:pic>
        <p:pic>
          <p:nvPicPr>
            <p:cNvPr id="15" name="Picture 23" descr="リング_2_0924"/>
            <p:cNvPicPr>
              <a:picLocks noChangeAspect="1" noChangeArrowheads="1"/>
            </p:cNvPicPr>
            <p:nvPr userDrawn="1"/>
          </p:nvPicPr>
          <p:blipFill>
            <a:blip r:embed="rId2" cstate="print">
              <a:extLst>
                <a:ext uri="{28A0092B-C50C-407E-A947-70E740481C1C}">
                  <a14:useLocalDpi xmlns:a14="http://schemas.microsoft.com/office/drawing/2010/main"/>
                </a:ext>
              </a:extLst>
            </a:blip>
            <a:srcRect l="15576"/>
            <a:stretch>
              <a:fillRect/>
            </a:stretch>
          </p:blipFill>
          <p:spPr bwMode="auto">
            <a:xfrm>
              <a:off x="0" y="1389"/>
              <a:ext cx="2336" cy="2761"/>
            </a:xfrm>
            <a:prstGeom prst="rect">
              <a:avLst/>
            </a:prstGeom>
            <a:noFill/>
            <a:ln w="9525">
              <a:noFill/>
              <a:miter lim="800000"/>
              <a:headEnd/>
              <a:tailEnd/>
            </a:ln>
          </p:spPr>
        </p:pic>
      </p:grpSp>
      <p:sp>
        <p:nvSpPr>
          <p:cNvPr id="124931" name="Rectangle 3"/>
          <p:cNvSpPr>
            <a:spLocks noGrp="1" noChangeArrowheads="1"/>
          </p:cNvSpPr>
          <p:nvPr>
            <p:ph type="subTitle" idx="1"/>
          </p:nvPr>
        </p:nvSpPr>
        <p:spPr>
          <a:xfrm>
            <a:off x="1485900" y="3886200"/>
            <a:ext cx="6934200" cy="1752600"/>
          </a:xfrm>
        </p:spPr>
        <p:txBody>
          <a:bodyPr/>
          <a:lstStyle>
            <a:lvl1pPr marL="0" indent="0" algn="ctr">
              <a:buFontTx/>
              <a:buNone/>
              <a:defRPr/>
            </a:lvl1pPr>
          </a:lstStyle>
          <a:p>
            <a:r>
              <a:rPr lang="zh-CN" altLang="en-US"/>
              <a:t>单击此处编辑母版副标题样式</a:t>
            </a:r>
            <a:endParaRPr lang="en-US" altLang="zh-CN"/>
          </a:p>
        </p:txBody>
      </p:sp>
      <p:sp>
        <p:nvSpPr>
          <p:cNvPr id="124934" name="Rectangle 6"/>
          <p:cNvSpPr>
            <a:spLocks noGrp="1" noChangeArrowheads="1"/>
          </p:cNvSpPr>
          <p:nvPr>
            <p:ph type="ctrTitle"/>
          </p:nvPr>
        </p:nvSpPr>
        <p:spPr>
          <a:xfrm>
            <a:off x="742950" y="2130524"/>
            <a:ext cx="8420100" cy="1470025"/>
          </a:xfrm>
        </p:spPr>
        <p:txBody>
          <a:bodyPr/>
          <a:lstStyle>
            <a:lvl1pPr>
              <a:defRPr/>
            </a:lvl1pPr>
          </a:lstStyle>
          <a:p>
            <a:r>
              <a:rPr lang="zh-CN" altLang="en-US"/>
              <a:t>单击此处编辑母版标题样式</a:t>
            </a:r>
            <a:endParaRPr lang="en-US" altLang="zh-CN"/>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294617" y="188913"/>
            <a:ext cx="2339975" cy="593725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271472" y="188913"/>
            <a:ext cx="6870700" cy="593725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271476" y="188913"/>
            <a:ext cx="9363076" cy="792162"/>
          </a:xfrm>
        </p:spPr>
        <p:txBody>
          <a:bodyPr/>
          <a:lstStyle/>
          <a:p>
            <a:r>
              <a:rPr lang="zh-CN" altLang="en-US"/>
              <a:t>单击此处编辑母版标题样式</a:t>
            </a:r>
          </a:p>
        </p:txBody>
      </p:sp>
      <p:sp>
        <p:nvSpPr>
          <p:cNvPr id="3" name="表格占位符 2"/>
          <p:cNvSpPr>
            <a:spLocks noGrp="1"/>
          </p:cNvSpPr>
          <p:nvPr>
            <p:ph type="tbl" idx="1"/>
          </p:nvPr>
        </p:nvSpPr>
        <p:spPr>
          <a:xfrm>
            <a:off x="350892" y="1196976"/>
            <a:ext cx="9139237" cy="4929188"/>
          </a:xfrm>
        </p:spPr>
        <p:txBody>
          <a:bodyPr/>
          <a:lstStyle/>
          <a:p>
            <a:pPr lvl="0"/>
            <a:r>
              <a:rPr lang="zh-CN" altLang="en-US" noProof="0"/>
              <a:t>单击图标添加表格</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82638" y="4406998"/>
            <a:ext cx="84201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82638" y="2906722"/>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350841" y="1196976"/>
            <a:ext cx="4492626" cy="4929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995872" y="1196976"/>
            <a:ext cx="4494212" cy="4929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95300" y="274638"/>
            <a:ext cx="89154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95339" y="1535113"/>
            <a:ext cx="437673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95339" y="2174875"/>
            <a:ext cx="437673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503241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503241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95309" y="273050"/>
            <a:ext cx="3259138"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873503" y="273149"/>
            <a:ext cx="553720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95309" y="1435104"/>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941514" y="4800601"/>
            <a:ext cx="59436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941514"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p>
        </p:txBody>
      </p:sp>
      <p:sp>
        <p:nvSpPr>
          <p:cNvPr id="4" name="文本占位符 3"/>
          <p:cNvSpPr>
            <a:spLocks noGrp="1"/>
          </p:cNvSpPr>
          <p:nvPr>
            <p:ph type="body" sz="half" idx="2"/>
          </p:nvPr>
        </p:nvSpPr>
        <p:spPr>
          <a:xfrm>
            <a:off x="1941514" y="5367339"/>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350878" y="1196976"/>
            <a:ext cx="9139237" cy="4929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ltLang="zh-CN"/>
          </a:p>
        </p:txBody>
      </p:sp>
      <p:sp>
        <p:nvSpPr>
          <p:cNvPr id="1035" name="Rectangle 11"/>
          <p:cNvSpPr>
            <a:spLocks noChangeArrowheads="1"/>
          </p:cNvSpPr>
          <p:nvPr/>
        </p:nvSpPr>
        <p:spPr bwMode="auto">
          <a:xfrm>
            <a:off x="0" y="73"/>
            <a:ext cx="9906000" cy="360363"/>
          </a:xfrm>
          <a:prstGeom prst="rect">
            <a:avLst/>
          </a:prstGeom>
          <a:gradFill rotWithShape="1">
            <a:gsLst>
              <a:gs pos="0">
                <a:srgbClr val="99CCFF"/>
              </a:gs>
              <a:gs pos="100000">
                <a:srgbClr val="99CCFF">
                  <a:gamma/>
                  <a:tint val="0"/>
                  <a:invGamma/>
                </a:srgbClr>
              </a:gs>
            </a:gsLst>
            <a:lin ang="5400000" scaled="1"/>
          </a:gradFill>
          <a:ln w="9525">
            <a:noFill/>
            <a:miter lim="800000"/>
            <a:headEnd/>
            <a:tailEnd/>
          </a:ln>
          <a:effectLst/>
        </p:spPr>
        <p:txBody>
          <a:bodyPr wrap="none" anchor="ctr"/>
          <a:lstStyle/>
          <a:p>
            <a:pPr>
              <a:defRPr/>
            </a:pPr>
            <a:endParaRPr lang="zh-CN" altLang="en-US">
              <a:latin typeface="Arial" charset="0"/>
            </a:endParaRPr>
          </a:p>
        </p:txBody>
      </p:sp>
      <p:sp>
        <p:nvSpPr>
          <p:cNvPr id="1029" name="Rectangle 2"/>
          <p:cNvSpPr>
            <a:spLocks noGrp="1" noChangeArrowheads="1"/>
          </p:cNvSpPr>
          <p:nvPr>
            <p:ph type="title"/>
          </p:nvPr>
        </p:nvSpPr>
        <p:spPr bwMode="auto">
          <a:xfrm>
            <a:off x="271464" y="188913"/>
            <a:ext cx="9363076" cy="7921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a:t>单击此处编辑母版标题样式</a:t>
            </a:r>
            <a:endParaRPr lang="en-US" altLang="zh-CN"/>
          </a:p>
        </p:txBody>
      </p:sp>
      <p:sp>
        <p:nvSpPr>
          <p:cNvPr id="1036" name="Rectangle 12"/>
          <p:cNvSpPr>
            <a:spLocks noChangeArrowheads="1"/>
          </p:cNvSpPr>
          <p:nvPr/>
        </p:nvSpPr>
        <p:spPr bwMode="auto">
          <a:xfrm>
            <a:off x="228600" y="6400800"/>
            <a:ext cx="894782" cy="373134"/>
          </a:xfrm>
          <a:prstGeom prst="rect">
            <a:avLst/>
          </a:prstGeom>
          <a:noFill/>
          <a:ln w="9525">
            <a:noFill/>
            <a:miter lim="800000"/>
            <a:headEnd/>
            <a:tailEnd/>
          </a:ln>
          <a:effectLst/>
        </p:spPr>
        <p:txBody>
          <a:bodyPr wrap="none" lIns="92075" tIns="46038" rIns="92075" bIns="46038" anchor="ctr"/>
          <a:lstStyle/>
          <a:p>
            <a:pPr defTabSz="762000">
              <a:defRPr/>
            </a:pPr>
            <a:fld id="{A668977A-3572-4392-907F-8F125AD2A05E}" type="slidenum">
              <a:rPr kumimoji="1" lang="en-US" altLang="ja-JP" sz="1600">
                <a:solidFill>
                  <a:schemeClr val="tx1"/>
                </a:solidFill>
                <a:latin typeface="Times New Roman" pitchFamily="18" charset="0"/>
                <a:ea typeface="MS PGothic" pitchFamily="34" charset="-128"/>
              </a:rPr>
              <a:pPr defTabSz="762000">
                <a:defRPr/>
              </a:pPr>
              <a:t>‹#›</a:t>
            </a:fld>
            <a:endParaRPr kumimoji="1" lang="en-US" altLang="ja-JP" sz="1600" dirty="0">
              <a:solidFill>
                <a:schemeClr val="tx1"/>
              </a:solidFill>
              <a:latin typeface="Times New Roman" pitchFamily="18" charset="0"/>
              <a:ea typeface="MS PGothic" pitchFamily="34" charset="-128"/>
            </a:endParaRPr>
          </a:p>
        </p:txBody>
      </p:sp>
    </p:spTree>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Lst>
  <p:transition/>
  <p:hf sldNum="0" hdr="0" ftr="0" dt="0"/>
  <p:txStyles>
    <p:titleStyle>
      <a:lvl1pPr algn="ctr" rtl="0" eaLnBrk="1" fontAlgn="base" hangingPunct="1">
        <a:spcBef>
          <a:spcPct val="0"/>
        </a:spcBef>
        <a:spcAft>
          <a:spcPct val="0"/>
        </a:spcAft>
        <a:defRPr sz="4000">
          <a:solidFill>
            <a:schemeClr val="tx2"/>
          </a:solidFill>
          <a:latin typeface="+mj-lt"/>
          <a:ea typeface="+mj-ea"/>
          <a:cs typeface="+mj-cs"/>
        </a:defRPr>
      </a:lvl1pPr>
      <a:lvl2pPr algn="ctr" rtl="0" eaLnBrk="1" fontAlgn="base" hangingPunct="1">
        <a:spcBef>
          <a:spcPct val="0"/>
        </a:spcBef>
        <a:spcAft>
          <a:spcPct val="0"/>
        </a:spcAft>
        <a:defRPr sz="4000">
          <a:solidFill>
            <a:schemeClr val="tx2"/>
          </a:solidFill>
          <a:latin typeface="Arial" charset="0"/>
          <a:ea typeface="宋体" pitchFamily="2" charset="-122"/>
        </a:defRPr>
      </a:lvl2pPr>
      <a:lvl3pPr algn="ctr" rtl="0" eaLnBrk="1" fontAlgn="base" hangingPunct="1">
        <a:spcBef>
          <a:spcPct val="0"/>
        </a:spcBef>
        <a:spcAft>
          <a:spcPct val="0"/>
        </a:spcAft>
        <a:defRPr sz="4000">
          <a:solidFill>
            <a:schemeClr val="tx2"/>
          </a:solidFill>
          <a:latin typeface="Arial" charset="0"/>
          <a:ea typeface="宋体" pitchFamily="2" charset="-122"/>
        </a:defRPr>
      </a:lvl3pPr>
      <a:lvl4pPr algn="ctr" rtl="0" eaLnBrk="1" fontAlgn="base" hangingPunct="1">
        <a:spcBef>
          <a:spcPct val="0"/>
        </a:spcBef>
        <a:spcAft>
          <a:spcPct val="0"/>
        </a:spcAft>
        <a:defRPr sz="4000">
          <a:solidFill>
            <a:schemeClr val="tx2"/>
          </a:solidFill>
          <a:latin typeface="Arial" charset="0"/>
          <a:ea typeface="宋体" pitchFamily="2" charset="-122"/>
        </a:defRPr>
      </a:lvl4pPr>
      <a:lvl5pPr algn="ctr" rtl="0" eaLnBrk="1" fontAlgn="base" hangingPunct="1">
        <a:spcBef>
          <a:spcPct val="0"/>
        </a:spcBef>
        <a:spcAft>
          <a:spcPct val="0"/>
        </a:spcAft>
        <a:defRPr sz="4000">
          <a:solidFill>
            <a:schemeClr val="tx2"/>
          </a:solidFill>
          <a:latin typeface="Arial" charset="0"/>
          <a:ea typeface="宋体" pitchFamily="2" charset="-122"/>
        </a:defRPr>
      </a:lvl5pPr>
      <a:lvl6pPr marL="457200" algn="ctr" rtl="0" eaLnBrk="1" fontAlgn="base" hangingPunct="1">
        <a:spcBef>
          <a:spcPct val="0"/>
        </a:spcBef>
        <a:spcAft>
          <a:spcPct val="0"/>
        </a:spcAft>
        <a:defRPr sz="4000">
          <a:solidFill>
            <a:schemeClr val="tx2"/>
          </a:solidFill>
          <a:latin typeface="Arial" charset="0"/>
          <a:ea typeface="宋体" pitchFamily="2" charset="-122"/>
        </a:defRPr>
      </a:lvl6pPr>
      <a:lvl7pPr marL="914400" algn="ctr" rtl="0" eaLnBrk="1" fontAlgn="base" hangingPunct="1">
        <a:spcBef>
          <a:spcPct val="0"/>
        </a:spcBef>
        <a:spcAft>
          <a:spcPct val="0"/>
        </a:spcAft>
        <a:defRPr sz="4000">
          <a:solidFill>
            <a:schemeClr val="tx2"/>
          </a:solidFill>
          <a:latin typeface="Arial" charset="0"/>
          <a:ea typeface="宋体" pitchFamily="2" charset="-122"/>
        </a:defRPr>
      </a:lvl7pPr>
      <a:lvl8pPr marL="1371600" algn="ctr" rtl="0" eaLnBrk="1" fontAlgn="base" hangingPunct="1">
        <a:spcBef>
          <a:spcPct val="0"/>
        </a:spcBef>
        <a:spcAft>
          <a:spcPct val="0"/>
        </a:spcAft>
        <a:defRPr sz="4000">
          <a:solidFill>
            <a:schemeClr val="tx2"/>
          </a:solidFill>
          <a:latin typeface="Arial" charset="0"/>
          <a:ea typeface="宋体" pitchFamily="2" charset="-122"/>
        </a:defRPr>
      </a:lvl8pPr>
      <a:lvl9pPr marL="1828800" algn="ctr" rtl="0" eaLnBrk="1" fontAlgn="base" hangingPunct="1">
        <a:spcBef>
          <a:spcPct val="0"/>
        </a:spcBef>
        <a:spcAft>
          <a:spcPct val="0"/>
        </a:spcAft>
        <a:defRPr sz="4000">
          <a:solidFill>
            <a:schemeClr val="tx2"/>
          </a:solidFill>
          <a:latin typeface="Arial" charset="0"/>
          <a:ea typeface="宋体" pitchFamily="2" charset="-122"/>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tiff"/><Relationship Id="rId5" Type="http://schemas.openxmlformats.org/officeDocument/2006/relationships/image" Target="../media/image3.tif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emf"/><Relationship Id="rId7"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18.emf"/><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18.emf"/></Relationships>
</file>

<file path=ppt/slides/_rels/slide1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tiff"/></Relationships>
</file>

<file path=ppt/slides/_rels/slide2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62769" y="1716601"/>
            <a:ext cx="8801100" cy="1470025"/>
          </a:xfrm>
        </p:spPr>
        <p:txBody>
          <a:bodyPr/>
          <a:lstStyle/>
          <a:p>
            <a:r>
              <a:rPr lang="en-US" altLang="zh-CN" sz="3600" b="1" dirty="0">
                <a:solidFill>
                  <a:srgbClr val="C00000"/>
                </a:solidFill>
                <a:latin typeface="Times" pitchFamily="2" charset="0"/>
                <a:ea typeface="STFangsong" panose="02010600040101010101" pitchFamily="2" charset="-122"/>
              </a:rPr>
              <a:t>Understanding Electricity-Theft Behavior via Multi-Source Data</a:t>
            </a:r>
            <a:r>
              <a:rPr lang="zh-CN" altLang="en-US" sz="3600" b="1" dirty="0">
                <a:solidFill>
                  <a:srgbClr val="C00000"/>
                </a:solidFill>
                <a:latin typeface="Times" pitchFamily="2" charset="0"/>
                <a:ea typeface="STFangsong" panose="02010600040101010101" pitchFamily="2" charset="-122"/>
              </a:rPr>
              <a:t> </a:t>
            </a:r>
            <a:endParaRPr lang="en-US" sz="3600" b="1" dirty="0">
              <a:solidFill>
                <a:srgbClr val="C00000"/>
              </a:solidFill>
              <a:latin typeface="Times" pitchFamily="2" charset="0"/>
              <a:ea typeface="STFangsong" panose="02010600040101010101" pitchFamily="2" charset="-122"/>
            </a:endParaRPr>
          </a:p>
        </p:txBody>
      </p:sp>
      <p:pic>
        <p:nvPicPr>
          <p:cNvPr id="8" name="Picture 7">
            <a:extLst>
              <a:ext uri="{FF2B5EF4-FFF2-40B4-BE49-F238E27FC236}">
                <a16:creationId xmlns:a16="http://schemas.microsoft.com/office/drawing/2014/main" id="{F2C37903-4C0A-A547-A236-FF1A5B4C5065}"/>
              </a:ext>
            </a:extLst>
          </p:cNvPr>
          <p:cNvPicPr>
            <a:picLocks noChangeAspect="1"/>
          </p:cNvPicPr>
          <p:nvPr/>
        </p:nvPicPr>
        <p:blipFill>
          <a:blip r:embed="rId3"/>
          <a:stretch>
            <a:fillRect/>
          </a:stretch>
        </p:blipFill>
        <p:spPr>
          <a:xfrm>
            <a:off x="8140200" y="5375400"/>
            <a:ext cx="1080000" cy="1101600"/>
          </a:xfrm>
          <a:prstGeom prst="rect">
            <a:avLst/>
          </a:prstGeom>
        </p:spPr>
      </p:pic>
      <p:sp>
        <p:nvSpPr>
          <p:cNvPr id="2" name="文本框 1">
            <a:extLst>
              <a:ext uri="{FF2B5EF4-FFF2-40B4-BE49-F238E27FC236}">
                <a16:creationId xmlns:a16="http://schemas.microsoft.com/office/drawing/2014/main" id="{F3BDF556-0F11-6543-A6E9-CB4249A15D66}"/>
              </a:ext>
            </a:extLst>
          </p:cNvPr>
          <p:cNvSpPr txBox="1"/>
          <p:nvPr/>
        </p:nvSpPr>
        <p:spPr>
          <a:xfrm>
            <a:off x="407963" y="728246"/>
            <a:ext cx="1439818" cy="338554"/>
          </a:xfrm>
          <a:prstGeom prst="rect">
            <a:avLst/>
          </a:prstGeom>
          <a:noFill/>
        </p:spPr>
        <p:txBody>
          <a:bodyPr wrap="none" rtlCol="0">
            <a:spAutoFit/>
          </a:bodyPr>
          <a:lstStyle/>
          <a:p>
            <a:r>
              <a:rPr kumimoji="1" lang="en-US" altLang="zh-CN" sz="1600" dirty="0">
                <a:latin typeface="Times" pitchFamily="2" charset="0"/>
              </a:rPr>
              <a:t>Paper</a:t>
            </a:r>
            <a:r>
              <a:rPr kumimoji="1" lang="zh-CN" altLang="en-US" sz="1600" dirty="0">
                <a:latin typeface="Times" pitchFamily="2" charset="0"/>
              </a:rPr>
              <a:t> </a:t>
            </a:r>
            <a:r>
              <a:rPr kumimoji="1" lang="en-US" altLang="zh-CN" sz="1600" dirty="0">
                <a:latin typeface="Times" pitchFamily="2" charset="0"/>
              </a:rPr>
              <a:t>ID:</a:t>
            </a:r>
            <a:r>
              <a:rPr kumimoji="1" lang="zh-CN" altLang="en-US" sz="1600" dirty="0">
                <a:latin typeface="Times" pitchFamily="2" charset="0"/>
              </a:rPr>
              <a:t> </a:t>
            </a:r>
            <a:r>
              <a:rPr kumimoji="1" lang="en-US" altLang="zh-CN" sz="1600" dirty="0">
                <a:latin typeface="Times" pitchFamily="2" charset="0"/>
              </a:rPr>
              <a:t>2086</a:t>
            </a:r>
            <a:endParaRPr kumimoji="1" lang="zh-CN" altLang="en-US" sz="1600" dirty="0">
              <a:latin typeface="Times" pitchFamily="2" charset="0"/>
            </a:endParaRPr>
          </a:p>
        </p:txBody>
      </p:sp>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817646E6-7993-4F4D-94E6-21B2FD7A0E79}"/>
                  </a:ext>
                </a:extLst>
              </p:cNvPr>
              <p:cNvSpPr txBox="1"/>
              <p:nvPr/>
            </p:nvSpPr>
            <p:spPr>
              <a:xfrm>
                <a:off x="1074080" y="3276600"/>
                <a:ext cx="7778476" cy="1128322"/>
              </a:xfrm>
              <a:prstGeom prst="rect">
                <a:avLst/>
              </a:prstGeom>
              <a:noFill/>
            </p:spPr>
            <p:txBody>
              <a:bodyPr wrap="none" rtlCol="0">
                <a:spAutoFit/>
              </a:bodyPr>
              <a:lstStyle/>
              <a:p>
                <a:pPr algn="ctr">
                  <a:lnSpc>
                    <a:spcPct val="200000"/>
                  </a:lnSpc>
                </a:pPr>
                <a:r>
                  <a:rPr kumimoji="1" lang="en-US" altLang="zh-CN" dirty="0">
                    <a:latin typeface="Times" pitchFamily="2" charset="0"/>
                  </a:rPr>
                  <a:t>Wenjie</a:t>
                </a:r>
                <a:r>
                  <a:rPr kumimoji="1" lang="zh-CN" altLang="en-US" dirty="0">
                    <a:latin typeface="Times" pitchFamily="2" charset="0"/>
                  </a:rPr>
                  <a:t> </a:t>
                </a:r>
                <a:r>
                  <a:rPr kumimoji="1" lang="en-US" altLang="zh-CN" dirty="0">
                    <a:latin typeface="Times" pitchFamily="2" charset="0"/>
                  </a:rPr>
                  <a:t>Hu</a:t>
                </a:r>
                <a14:m>
                  <m:oMath xmlns:m="http://schemas.openxmlformats.org/officeDocument/2006/math">
                    <m:r>
                      <a:rPr kumimoji="1" lang="en-US" altLang="zh-CN" i="0" baseline="30000" smtClean="0">
                        <a:latin typeface="Cambria Math" panose="02040503050406030204" pitchFamily="18" charset="0"/>
                        <a:ea typeface="Cambria Math" panose="02040503050406030204" pitchFamily="18" charset="0"/>
                      </a:rPr>
                      <m:t>†</m:t>
                    </m:r>
                  </m:oMath>
                </a14:m>
                <a:r>
                  <a:rPr kumimoji="1" lang="en-US" altLang="zh-CN" dirty="0">
                    <a:latin typeface="Times" pitchFamily="2" charset="0"/>
                  </a:rPr>
                  <a:t>,</a:t>
                </a:r>
                <a:r>
                  <a:rPr kumimoji="1" lang="zh-CN" altLang="en-US" dirty="0">
                    <a:latin typeface="Times" pitchFamily="2" charset="0"/>
                  </a:rPr>
                  <a:t>  </a:t>
                </a:r>
                <a:r>
                  <a:rPr kumimoji="1" lang="en-US" altLang="zh-CN" dirty="0">
                    <a:latin typeface="Times" pitchFamily="2" charset="0"/>
                  </a:rPr>
                  <a:t>Yang</a:t>
                </a:r>
                <a:r>
                  <a:rPr kumimoji="1" lang="zh-CN" altLang="en-US" dirty="0">
                    <a:latin typeface="Times" pitchFamily="2" charset="0"/>
                  </a:rPr>
                  <a:t> </a:t>
                </a:r>
                <a:r>
                  <a:rPr kumimoji="1" lang="en-US" altLang="zh-CN" dirty="0">
                    <a:latin typeface="Times" pitchFamily="2" charset="0"/>
                  </a:rPr>
                  <a:t>Yang</a:t>
                </a:r>
                <a14:m>
                  <m:oMath xmlns:m="http://schemas.openxmlformats.org/officeDocument/2006/math">
                    <m:r>
                      <a:rPr kumimoji="1" lang="en-US" altLang="zh-CN" i="0" baseline="30000">
                        <a:latin typeface="Cambria Math" panose="02040503050406030204" pitchFamily="18" charset="0"/>
                        <a:ea typeface="Cambria Math" panose="02040503050406030204" pitchFamily="18" charset="0"/>
                      </a:rPr>
                      <m:t>†</m:t>
                    </m:r>
                  </m:oMath>
                </a14:m>
                <a:r>
                  <a:rPr kumimoji="1" lang="en-US" altLang="zh-CN" dirty="0">
                    <a:latin typeface="Times" pitchFamily="2" charset="0"/>
                  </a:rPr>
                  <a:t>,</a:t>
                </a:r>
                <a:r>
                  <a:rPr kumimoji="1" lang="zh-CN" altLang="en-US" dirty="0">
                    <a:latin typeface="Times" pitchFamily="2" charset="0"/>
                  </a:rPr>
                  <a:t>  </a:t>
                </a:r>
                <a:r>
                  <a:rPr kumimoji="1" lang="en-US" altLang="zh-CN" dirty="0">
                    <a:latin typeface="Times" pitchFamily="2" charset="0"/>
                  </a:rPr>
                  <a:t>Jianbo</a:t>
                </a:r>
                <a:r>
                  <a:rPr kumimoji="1" lang="zh-CN" altLang="en-US" dirty="0">
                    <a:latin typeface="Times" pitchFamily="2" charset="0"/>
                  </a:rPr>
                  <a:t> </a:t>
                </a:r>
                <a:r>
                  <a:rPr kumimoji="1" lang="en-US" altLang="zh-CN" dirty="0">
                    <a:latin typeface="Times" pitchFamily="2" charset="0"/>
                  </a:rPr>
                  <a:t>Wang</a:t>
                </a:r>
                <a14:m>
                  <m:oMath xmlns:m="http://schemas.openxmlformats.org/officeDocument/2006/math">
                    <m:r>
                      <a:rPr kumimoji="1" lang="en-US" altLang="zh-CN" i="0" baseline="30000" smtClean="0">
                        <a:latin typeface="Cambria Math" panose="02040503050406030204" pitchFamily="18" charset="0"/>
                        <a:ea typeface="Cambria Math" panose="02040503050406030204" pitchFamily="18" charset="0"/>
                      </a:rPr>
                      <m:t>‡</m:t>
                    </m:r>
                  </m:oMath>
                </a14:m>
                <a:r>
                  <a:rPr kumimoji="1" lang="en-US" altLang="zh-CN" dirty="0">
                    <a:latin typeface="Times" pitchFamily="2" charset="0"/>
                  </a:rPr>
                  <a:t>,</a:t>
                </a:r>
                <a:r>
                  <a:rPr kumimoji="1" lang="zh-CN" altLang="en-US" dirty="0">
                    <a:latin typeface="Times" pitchFamily="2" charset="0"/>
                  </a:rPr>
                  <a:t>  </a:t>
                </a:r>
                <a:r>
                  <a:rPr kumimoji="1" lang="en-US" altLang="zh-CN" dirty="0" err="1">
                    <a:latin typeface="Times" pitchFamily="2" charset="0"/>
                  </a:rPr>
                  <a:t>Xuanwen</a:t>
                </a:r>
                <a:r>
                  <a:rPr kumimoji="1" lang="zh-CN" altLang="en-US" dirty="0">
                    <a:latin typeface="Times" pitchFamily="2" charset="0"/>
                  </a:rPr>
                  <a:t> </a:t>
                </a:r>
                <a:r>
                  <a:rPr kumimoji="1" lang="en-US" altLang="zh-CN" dirty="0">
                    <a:latin typeface="Times" pitchFamily="2" charset="0"/>
                  </a:rPr>
                  <a:t>Huang</a:t>
                </a:r>
                <a14:m>
                  <m:oMath xmlns:m="http://schemas.openxmlformats.org/officeDocument/2006/math">
                    <m:r>
                      <a:rPr kumimoji="1" lang="en-US" altLang="zh-CN" i="0" baseline="30000">
                        <a:latin typeface="Cambria Math" panose="02040503050406030204" pitchFamily="18" charset="0"/>
                        <a:ea typeface="Cambria Math" panose="02040503050406030204" pitchFamily="18" charset="0"/>
                      </a:rPr>
                      <m:t>†</m:t>
                    </m:r>
                  </m:oMath>
                </a14:m>
                <a:r>
                  <a:rPr kumimoji="1" lang="zh-CN" altLang="en-US" dirty="0">
                    <a:latin typeface="Times" pitchFamily="2" charset="0"/>
                  </a:rPr>
                  <a:t>  </a:t>
                </a:r>
                <a:r>
                  <a:rPr kumimoji="1" lang="en-US" altLang="zh-CN" dirty="0">
                    <a:latin typeface="Times" pitchFamily="2" charset="0"/>
                  </a:rPr>
                  <a:t>and</a:t>
                </a:r>
                <a:r>
                  <a:rPr kumimoji="1" lang="zh-CN" altLang="en-US" dirty="0">
                    <a:latin typeface="Times" pitchFamily="2" charset="0"/>
                  </a:rPr>
                  <a:t>  </a:t>
                </a:r>
                <a:r>
                  <a:rPr kumimoji="1" lang="en-US" altLang="zh-CN" dirty="0">
                    <a:latin typeface="Times" pitchFamily="2" charset="0"/>
                  </a:rPr>
                  <a:t>Ziqiang</a:t>
                </a:r>
                <a:r>
                  <a:rPr kumimoji="1" lang="zh-CN" altLang="en-US" dirty="0">
                    <a:latin typeface="Times" pitchFamily="2" charset="0"/>
                  </a:rPr>
                  <a:t> </a:t>
                </a:r>
                <a:r>
                  <a:rPr kumimoji="1" lang="en-US" altLang="zh-CN" dirty="0">
                    <a:latin typeface="Times" pitchFamily="2" charset="0"/>
                  </a:rPr>
                  <a:t>Cheng</a:t>
                </a:r>
                <a14:m>
                  <m:oMath xmlns:m="http://schemas.openxmlformats.org/officeDocument/2006/math">
                    <m:r>
                      <a:rPr kumimoji="1" lang="en-US" altLang="zh-CN" i="0" baseline="30000">
                        <a:latin typeface="Cambria Math" panose="02040503050406030204" pitchFamily="18" charset="0"/>
                        <a:ea typeface="Cambria Math" panose="02040503050406030204" pitchFamily="18" charset="0"/>
                      </a:rPr>
                      <m:t>†</m:t>
                    </m:r>
                  </m:oMath>
                </a14:m>
                <a:endParaRPr kumimoji="1" lang="en-US" altLang="zh-CN" dirty="0">
                  <a:latin typeface="Times" pitchFamily="2" charset="0"/>
                </a:endParaRPr>
              </a:p>
              <a:p>
                <a:pPr algn="ctr">
                  <a:lnSpc>
                    <a:spcPct val="200000"/>
                  </a:lnSpc>
                </a:pPr>
                <a14:m>
                  <m:oMath xmlns:m="http://schemas.openxmlformats.org/officeDocument/2006/math">
                    <m:r>
                      <a:rPr kumimoji="1" lang="en-US" altLang="zh-CN" i="0" baseline="30000" smtClean="0">
                        <a:latin typeface="Cambria Math" panose="02040503050406030204" pitchFamily="18" charset="0"/>
                        <a:ea typeface="Cambria Math" panose="02040503050406030204" pitchFamily="18" charset="0"/>
                      </a:rPr>
                      <m:t>†</m:t>
                    </m:r>
                  </m:oMath>
                </a14:m>
                <a:r>
                  <a:rPr kumimoji="1" lang="en-US" altLang="zh-CN" dirty="0">
                    <a:latin typeface="Times" pitchFamily="2" charset="0"/>
                  </a:rPr>
                  <a:t>Zhejiang</a:t>
                </a:r>
                <a:r>
                  <a:rPr kumimoji="1" lang="zh-CN" altLang="en-US" dirty="0">
                    <a:latin typeface="Times" pitchFamily="2" charset="0"/>
                  </a:rPr>
                  <a:t> </a:t>
                </a:r>
                <a:r>
                  <a:rPr kumimoji="1" lang="en-US" altLang="zh-CN" dirty="0">
                    <a:latin typeface="Times" pitchFamily="2" charset="0"/>
                  </a:rPr>
                  <a:t>University</a:t>
                </a:r>
                <a:r>
                  <a:rPr kumimoji="1" lang="zh-CN" altLang="en-US" dirty="0">
                    <a:latin typeface="Times" pitchFamily="2" charset="0"/>
                  </a:rPr>
                  <a:t>      </a:t>
                </a:r>
                <a14:m>
                  <m:oMath xmlns:m="http://schemas.openxmlformats.org/officeDocument/2006/math">
                    <m:r>
                      <a:rPr kumimoji="1" lang="en-US" altLang="zh-CN" i="0" baseline="30000">
                        <a:latin typeface="Cambria Math" panose="02040503050406030204" pitchFamily="18" charset="0"/>
                        <a:ea typeface="Cambria Math" panose="02040503050406030204" pitchFamily="18" charset="0"/>
                      </a:rPr>
                      <m:t>‡</m:t>
                    </m:r>
                  </m:oMath>
                </a14:m>
                <a:r>
                  <a:rPr lang="en-US" altLang="zh-CN" dirty="0">
                    <a:latin typeface="Times" pitchFamily="2" charset="0"/>
                  </a:rPr>
                  <a:t>State Grid Power Supply Co. Ltd. </a:t>
                </a:r>
              </a:p>
            </p:txBody>
          </p:sp>
        </mc:Choice>
        <mc:Fallback xmlns="">
          <p:sp>
            <p:nvSpPr>
              <p:cNvPr id="6" name="文本框 5">
                <a:extLst>
                  <a:ext uri="{FF2B5EF4-FFF2-40B4-BE49-F238E27FC236}">
                    <a16:creationId xmlns:a16="http://schemas.microsoft.com/office/drawing/2014/main" id="{817646E6-7993-4F4D-94E6-21B2FD7A0E79}"/>
                  </a:ext>
                </a:extLst>
              </p:cNvPr>
              <p:cNvSpPr txBox="1">
                <a:spLocks noRot="1" noChangeAspect="1" noMove="1" noResize="1" noEditPoints="1" noAdjustHandles="1" noChangeArrowheads="1" noChangeShapeType="1" noTextEdit="1"/>
              </p:cNvSpPr>
              <p:nvPr/>
            </p:nvSpPr>
            <p:spPr>
              <a:xfrm>
                <a:off x="1074080" y="3276600"/>
                <a:ext cx="7778476" cy="1128322"/>
              </a:xfrm>
              <a:prstGeom prst="rect">
                <a:avLst/>
              </a:prstGeom>
              <a:blipFill>
                <a:blip r:embed="rId4"/>
                <a:stretch>
                  <a:fillRect l="-163" b="-6667"/>
                </a:stretch>
              </a:blipFill>
            </p:spPr>
            <p:txBody>
              <a:bodyPr/>
              <a:lstStyle/>
              <a:p>
                <a:r>
                  <a:rPr lang="zh-CN" altLang="en-US">
                    <a:noFill/>
                  </a:rPr>
                  <a:t> </a:t>
                </a:r>
              </a:p>
            </p:txBody>
          </p:sp>
        </mc:Fallback>
      </mc:AlternateContent>
      <p:pic>
        <p:nvPicPr>
          <p:cNvPr id="9" name="图片 8">
            <a:extLst>
              <a:ext uri="{FF2B5EF4-FFF2-40B4-BE49-F238E27FC236}">
                <a16:creationId xmlns:a16="http://schemas.microsoft.com/office/drawing/2014/main" id="{7E4CE69F-F84A-ED4A-BCDC-2E6C882A7498}"/>
              </a:ext>
            </a:extLst>
          </p:cNvPr>
          <p:cNvPicPr>
            <a:picLocks noChangeAspect="1"/>
          </p:cNvPicPr>
          <p:nvPr/>
        </p:nvPicPr>
        <p:blipFill>
          <a:blip r:embed="rId5"/>
          <a:stretch>
            <a:fillRect/>
          </a:stretch>
        </p:blipFill>
        <p:spPr>
          <a:xfrm>
            <a:off x="6858000" y="5399875"/>
            <a:ext cx="1080000" cy="1080000"/>
          </a:xfrm>
          <a:prstGeom prst="rect">
            <a:avLst/>
          </a:prstGeom>
        </p:spPr>
      </p:pic>
      <p:pic>
        <p:nvPicPr>
          <p:cNvPr id="10" name="图片 9">
            <a:extLst>
              <a:ext uri="{FF2B5EF4-FFF2-40B4-BE49-F238E27FC236}">
                <a16:creationId xmlns:a16="http://schemas.microsoft.com/office/drawing/2014/main" id="{1902B362-7497-2249-BBBF-CA8C2B93CD35}"/>
              </a:ext>
            </a:extLst>
          </p:cNvPr>
          <p:cNvPicPr>
            <a:picLocks noChangeAspect="1"/>
          </p:cNvPicPr>
          <p:nvPr/>
        </p:nvPicPr>
        <p:blipFill>
          <a:blip r:embed="rId6"/>
          <a:stretch>
            <a:fillRect/>
          </a:stretch>
        </p:blipFill>
        <p:spPr>
          <a:xfrm>
            <a:off x="7086600" y="381000"/>
            <a:ext cx="2362200" cy="863600"/>
          </a:xfrm>
          <a:prstGeom prst="rect">
            <a:avLst/>
          </a:prstGeom>
        </p:spPr>
      </p:pic>
      <p:cxnSp>
        <p:nvCxnSpPr>
          <p:cNvPr id="5" name="直线连接符 4">
            <a:extLst>
              <a:ext uri="{FF2B5EF4-FFF2-40B4-BE49-F238E27FC236}">
                <a16:creationId xmlns:a16="http://schemas.microsoft.com/office/drawing/2014/main" id="{DC1CB26D-3EC5-4F40-B99B-92EB5405F3A9}"/>
              </a:ext>
            </a:extLst>
          </p:cNvPr>
          <p:cNvCxnSpPr/>
          <p:nvPr/>
        </p:nvCxnSpPr>
        <p:spPr>
          <a:xfrm>
            <a:off x="2781300" y="3048000"/>
            <a:ext cx="4343400"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481089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906000" cy="1246955"/>
          </a:xfrm>
        </p:spPr>
        <p:txBody>
          <a:bodyPr/>
          <a:lstStyle/>
          <a:p>
            <a:r>
              <a:rPr lang="en-US" altLang="zh-CN" sz="3200" b="1" dirty="0">
                <a:solidFill>
                  <a:srgbClr val="000000"/>
                </a:solidFill>
                <a:latin typeface="Times" pitchFamily="2" charset="0"/>
                <a:ea typeface="黑体"/>
                <a:cs typeface="Arial" panose="020B0604020202020204" pitchFamily="34" charset="0"/>
              </a:rPr>
              <a:t>HEBR:</a:t>
            </a:r>
            <a:r>
              <a:rPr lang="zh-CN" altLang="en-US" sz="3200" b="1" dirty="0">
                <a:solidFill>
                  <a:srgbClr val="000000"/>
                </a:solidFill>
                <a:latin typeface="Times" pitchFamily="2" charset="0"/>
                <a:ea typeface="黑体"/>
                <a:cs typeface="Arial" panose="020B0604020202020204" pitchFamily="34" charset="0"/>
              </a:rPr>
              <a:t> </a:t>
            </a:r>
            <a:r>
              <a:rPr lang="en-US" altLang="zh-CN" sz="3200" b="1" dirty="0">
                <a:solidFill>
                  <a:srgbClr val="000000"/>
                </a:solidFill>
                <a:latin typeface="Times" pitchFamily="2" charset="0"/>
                <a:ea typeface="黑体"/>
                <a:cs typeface="Arial" panose="020B0604020202020204" pitchFamily="34" charset="0"/>
              </a:rPr>
              <a:t>Hierarchical </a:t>
            </a:r>
            <a:r>
              <a:rPr lang="en-US" sz="3200" b="1" dirty="0">
                <a:solidFill>
                  <a:srgbClr val="000000"/>
                </a:solidFill>
                <a:latin typeface="Times" pitchFamily="2" charset="0"/>
                <a:ea typeface="黑体"/>
                <a:cs typeface="Arial" panose="020B0604020202020204" pitchFamily="34" charset="0"/>
              </a:rPr>
              <a:t>Electricity-theft </a:t>
            </a:r>
            <a:br>
              <a:rPr lang="en-US" sz="3200" b="1" dirty="0">
                <a:solidFill>
                  <a:srgbClr val="000000"/>
                </a:solidFill>
                <a:latin typeface="Times" pitchFamily="2" charset="0"/>
                <a:ea typeface="黑体"/>
                <a:cs typeface="Arial" panose="020B0604020202020204" pitchFamily="34" charset="0"/>
              </a:rPr>
            </a:br>
            <a:r>
              <a:rPr lang="en-US" sz="3200" b="1" dirty="0">
                <a:solidFill>
                  <a:srgbClr val="000000"/>
                </a:solidFill>
                <a:latin typeface="Times" pitchFamily="2" charset="0"/>
                <a:ea typeface="黑体"/>
                <a:cs typeface="Arial" panose="020B0604020202020204" pitchFamily="34" charset="0"/>
              </a:rPr>
              <a:t>Behavior Recognition</a:t>
            </a:r>
            <a:endParaRPr lang="en-US" sz="3200" dirty="0">
              <a:latin typeface="Times" pitchFamily="2" charset="0"/>
              <a:cs typeface="Arial" panose="020B0604020202020204" pitchFamily="34" charset="0"/>
            </a:endParaRPr>
          </a:p>
        </p:txBody>
      </p:sp>
      <p:pic>
        <p:nvPicPr>
          <p:cNvPr id="16" name="Picture 15">
            <a:extLst>
              <a:ext uri="{FF2B5EF4-FFF2-40B4-BE49-F238E27FC236}">
                <a16:creationId xmlns:a16="http://schemas.microsoft.com/office/drawing/2014/main" id="{4FE53CB1-212B-994E-9FB5-4FBB23465482}"/>
              </a:ext>
            </a:extLst>
          </p:cNvPr>
          <p:cNvPicPr>
            <a:picLocks noChangeAspect="1"/>
          </p:cNvPicPr>
          <p:nvPr/>
        </p:nvPicPr>
        <p:blipFill rotWithShape="1">
          <a:blip r:embed="rId3">
            <a:extLst>
              <a:ext uri="{28A0092B-C50C-407E-A947-70E740481C1C}">
                <a14:useLocalDpi xmlns:a14="http://schemas.microsoft.com/office/drawing/2010/main"/>
              </a:ext>
            </a:extLst>
          </a:blip>
          <a:srcRect l="7490" r="66531" b="80313"/>
          <a:stretch/>
        </p:blipFill>
        <p:spPr>
          <a:xfrm>
            <a:off x="2400300" y="2819400"/>
            <a:ext cx="1676400" cy="826532"/>
          </a:xfrm>
          <a:prstGeom prst="rect">
            <a:avLst/>
          </a:prstGeom>
        </p:spPr>
      </p:pic>
      <mc:AlternateContent xmlns:mc="http://schemas.openxmlformats.org/markup-compatibility/2006" xmlns:a14="http://schemas.microsoft.com/office/drawing/2010/main">
        <mc:Choice Requires="a14">
          <p:sp>
            <p:nvSpPr>
              <p:cNvPr id="4" name="矩形 3">
                <a:extLst>
                  <a:ext uri="{FF2B5EF4-FFF2-40B4-BE49-F238E27FC236}">
                    <a16:creationId xmlns:a16="http://schemas.microsoft.com/office/drawing/2014/main" id="{6CB75E14-2189-1349-A77F-482A3AB9D934}"/>
                  </a:ext>
                </a:extLst>
              </p:cNvPr>
              <p:cNvSpPr/>
              <p:nvPr/>
            </p:nvSpPr>
            <p:spPr>
              <a:xfrm>
                <a:off x="4218607" y="5127248"/>
                <a:ext cx="2829493" cy="892552"/>
              </a:xfrm>
              <a:prstGeom prst="rect">
                <a:avLst/>
              </a:prstGeom>
            </p:spPr>
            <p:txBody>
              <a:bodyPr wrap="none">
                <a:spAutoFit/>
              </a:bodyPr>
              <a:lstStyle/>
              <a:p>
                <a:pPr>
                  <a:lnSpc>
                    <a:spcPct val="130000"/>
                  </a:lnSpc>
                </a:pPr>
                <a:r>
                  <a:rPr lang="en-US" altLang="zh-CN" sz="2000" dirty="0">
                    <a:latin typeface="Times" pitchFamily="2" charset="0"/>
                  </a:rPr>
                  <a:t>Electricity usage records</a:t>
                </a:r>
              </a:p>
              <a:p>
                <a:pPr>
                  <a:lnSpc>
                    <a:spcPct val="130000"/>
                  </a:lnSpc>
                </a:pPr>
                <a14:m>
                  <m:oMathPara xmlns:m="http://schemas.openxmlformats.org/officeDocument/2006/math">
                    <m:oMathParaPr>
                      <m:jc m:val="left"/>
                    </m:oMathParaPr>
                    <m:oMath xmlns:m="http://schemas.openxmlformats.org/officeDocument/2006/math">
                      <m:sSubSup>
                        <m:sSubSupPr>
                          <m:ctrlPr>
                            <a:rPr lang="en-US" altLang="zh-CN" sz="2000" i="1" smtClean="0">
                              <a:latin typeface="Cambria Math" panose="02040503050406030204" pitchFamily="18" charset="0"/>
                            </a:rPr>
                          </m:ctrlPr>
                        </m:sSubSupPr>
                        <m:e>
                          <m:r>
                            <a:rPr lang="en-US" altLang="zh-CN" sz="2000" i="1" smtClean="0">
                              <a:latin typeface="Cambria Math" panose="02040503050406030204" pitchFamily="18" charset="0"/>
                              <a:ea typeface="Cambria Math" panose="02040503050406030204" pitchFamily="18" charset="0"/>
                            </a:rPr>
                            <m:t>𝒳</m:t>
                          </m:r>
                        </m:e>
                        <m:sub>
                          <m:r>
                            <m:rPr>
                              <m:sty m:val="p"/>
                            </m:rPr>
                            <a:rPr lang="en-US" altLang="zh-CN" sz="2000" i="1">
                              <a:latin typeface="Cambria Math" panose="02040503050406030204" pitchFamily="18" charset="0"/>
                            </a:rPr>
                            <m:t>u</m:t>
                          </m:r>
                        </m:sub>
                        <m:sup>
                          <m:r>
                            <a:rPr lang="en-US" altLang="zh-CN" sz="2000" b="0" i="1" smtClean="0">
                              <a:latin typeface="Cambria Math" panose="02040503050406030204" pitchFamily="18" charset="0"/>
                            </a:rPr>
                            <m:t>𝑒</m:t>
                          </m:r>
                        </m:sup>
                      </m:sSubSup>
                      <m:r>
                        <a:rPr lang="en-US" altLang="zh-CN" sz="2000" b="0" i="1" smtClean="0">
                          <a:latin typeface="Cambria Math" panose="02040503050406030204" pitchFamily="18" charset="0"/>
                        </a:rPr>
                        <m:t>=</m:t>
                      </m:r>
                      <m:d>
                        <m:dPr>
                          <m:begChr m:val="{"/>
                          <m:endChr m:val="}"/>
                          <m:ctrlPr>
                            <a:rPr lang="en-US" altLang="zh-CN" sz="2000" b="0" i="1" smtClean="0">
                              <a:latin typeface="Cambria Math" panose="02040503050406030204" pitchFamily="18" charset="0"/>
                            </a:rPr>
                          </m:ctrlPr>
                        </m:dPr>
                        <m:e>
                          <m:sSubSup>
                            <m:sSubSupPr>
                              <m:ctrlPr>
                                <a:rPr lang="en-US" altLang="zh-CN" sz="2000" i="1">
                                  <a:latin typeface="Cambria Math" panose="02040503050406030204" pitchFamily="18" charset="0"/>
                                </a:rPr>
                              </m:ctrlPr>
                            </m:sSubSup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ea typeface="Cambria Math" panose="02040503050406030204" pitchFamily="18" charset="0"/>
                                </a:rPr>
                                <m:t>1</m:t>
                              </m:r>
                            </m:sub>
                            <m:sup>
                              <m:r>
                                <a:rPr lang="en-US" altLang="zh-CN" sz="2000" i="1">
                                  <a:latin typeface="Cambria Math" panose="02040503050406030204" pitchFamily="18" charset="0"/>
                                </a:rPr>
                                <m:t>𝑒</m:t>
                              </m:r>
                            </m:sup>
                          </m:sSubSup>
                          <m:r>
                            <a:rPr lang="en-US" altLang="zh-CN" sz="2000" b="0" i="1" smtClean="0">
                              <a:latin typeface="Cambria Math" panose="02040503050406030204" pitchFamily="18" charset="0"/>
                            </a:rPr>
                            <m:t>,…,</m:t>
                          </m:r>
                          <m:sSubSup>
                            <m:sSubSupPr>
                              <m:ctrlPr>
                                <a:rPr lang="en-US" altLang="zh-CN" sz="2000" i="1">
                                  <a:latin typeface="Cambria Math" panose="02040503050406030204" pitchFamily="18" charset="0"/>
                                </a:rPr>
                              </m:ctrlPr>
                            </m:sSubSupPr>
                            <m:e>
                              <m:r>
                                <a:rPr lang="en-US" altLang="zh-CN" sz="2000" i="1">
                                  <a:latin typeface="Cambria Math" panose="02040503050406030204" pitchFamily="18" charset="0"/>
                                </a:rPr>
                                <m:t>𝑥</m:t>
                              </m:r>
                            </m:e>
                            <m:sub>
                              <m:r>
                                <a:rPr lang="en-US" altLang="zh-CN" sz="2000" b="0" i="1" smtClean="0">
                                  <a:latin typeface="Cambria Math" panose="02040503050406030204" pitchFamily="18" charset="0"/>
                                </a:rPr>
                                <m:t>𝑇</m:t>
                              </m:r>
                            </m:sub>
                            <m:sup>
                              <m:r>
                                <a:rPr lang="en-US" altLang="zh-CN" sz="2000" i="1">
                                  <a:latin typeface="Cambria Math" panose="02040503050406030204" pitchFamily="18" charset="0"/>
                                </a:rPr>
                                <m:t>𝑒</m:t>
                              </m:r>
                            </m:sup>
                          </m:sSubSup>
                        </m:e>
                      </m:d>
                      <m:r>
                        <a:rPr lang="en-US" altLang="zh-CN" sz="2000" b="0" i="1" smtClean="0">
                          <a:latin typeface="Cambria Math" panose="02040503050406030204" pitchFamily="18" charset="0"/>
                        </a:rPr>
                        <m:t>,</m:t>
                      </m:r>
                      <m:r>
                        <a:rPr lang="zh-CN" altLang="en-US" sz="2000" b="0" i="1" smtClean="0">
                          <a:latin typeface="Cambria Math" panose="02040503050406030204" pitchFamily="18" charset="0"/>
                        </a:rPr>
                        <m:t> </m:t>
                      </m:r>
                      <m:r>
                        <a:rPr lang="en-US" altLang="zh-CN" sz="2000" b="0" i="1" smtClean="0">
                          <a:latin typeface="Cambria Math" panose="02040503050406030204" pitchFamily="18" charset="0"/>
                        </a:rPr>
                        <m:t>𝑢</m:t>
                      </m:r>
                      <m:r>
                        <a:rPr lang="en-US" altLang="zh-CN" sz="2000" b="0" i="1" smtClean="0">
                          <a:latin typeface="Cambria Math" panose="02040503050406030204" pitchFamily="18" charset="0"/>
                          <a:ea typeface="Cambria Math" panose="02040503050406030204" pitchFamily="18" charset="0"/>
                        </a:rPr>
                        <m:t>∈</m:t>
                      </m:r>
                      <m:r>
                        <a:rPr lang="en-US" altLang="zh-CN" sz="2000" b="0" i="1" smtClean="0">
                          <a:latin typeface="Cambria Math" panose="02040503050406030204" pitchFamily="18" charset="0"/>
                          <a:ea typeface="Cambria Math" panose="02040503050406030204" pitchFamily="18" charset="0"/>
                        </a:rPr>
                        <m:t>𝑈</m:t>
                      </m:r>
                    </m:oMath>
                  </m:oMathPara>
                </a14:m>
                <a:endParaRPr lang="en-US" altLang="zh-CN" sz="2000" dirty="0">
                  <a:latin typeface="Times" pitchFamily="2" charset="0"/>
                </a:endParaRPr>
              </a:p>
            </p:txBody>
          </p:sp>
        </mc:Choice>
        <mc:Fallback xmlns="">
          <p:sp>
            <p:nvSpPr>
              <p:cNvPr id="4" name="矩形 3">
                <a:extLst>
                  <a:ext uri="{FF2B5EF4-FFF2-40B4-BE49-F238E27FC236}">
                    <a16:creationId xmlns:a16="http://schemas.microsoft.com/office/drawing/2014/main" id="{6CB75E14-2189-1349-A77F-482A3AB9D934}"/>
                  </a:ext>
                </a:extLst>
              </p:cNvPr>
              <p:cNvSpPr>
                <a:spLocks noRot="1" noChangeAspect="1" noMove="1" noResize="1" noEditPoints="1" noAdjustHandles="1" noChangeArrowheads="1" noChangeShapeType="1" noTextEdit="1"/>
              </p:cNvSpPr>
              <p:nvPr/>
            </p:nvSpPr>
            <p:spPr>
              <a:xfrm>
                <a:off x="4218607" y="5127248"/>
                <a:ext cx="2829493" cy="892552"/>
              </a:xfrm>
              <a:prstGeom prst="rect">
                <a:avLst/>
              </a:prstGeom>
              <a:blipFill>
                <a:blip r:embed="rId4"/>
                <a:stretch>
                  <a:fillRect l="-1786"/>
                </a:stretch>
              </a:blipFill>
            </p:spPr>
            <p:txBody>
              <a:bodyPr/>
              <a:lstStyle/>
              <a:p>
                <a:r>
                  <a:rPr lang="zh-CN" altLang="en-US">
                    <a:noFill/>
                  </a:rPr>
                  <a:t> </a:t>
                </a:r>
              </a:p>
            </p:txBody>
          </p:sp>
        </mc:Fallback>
      </mc:AlternateContent>
      <p:pic>
        <p:nvPicPr>
          <p:cNvPr id="12" name="Picture 15">
            <a:extLst>
              <a:ext uri="{FF2B5EF4-FFF2-40B4-BE49-F238E27FC236}">
                <a16:creationId xmlns:a16="http://schemas.microsoft.com/office/drawing/2014/main" id="{E654DDAC-6529-DA44-97AE-C730601454F6}"/>
              </a:ext>
            </a:extLst>
          </p:cNvPr>
          <p:cNvPicPr>
            <a:picLocks noChangeAspect="1"/>
          </p:cNvPicPr>
          <p:nvPr/>
        </p:nvPicPr>
        <p:blipFill rotWithShape="1">
          <a:blip r:embed="rId3">
            <a:extLst>
              <a:ext uri="{28A0092B-C50C-407E-A947-70E740481C1C}">
                <a14:useLocalDpi xmlns:a14="http://schemas.microsoft.com/office/drawing/2010/main"/>
              </a:ext>
            </a:extLst>
          </a:blip>
          <a:srcRect l="41736" r="33466" b="78221"/>
          <a:stretch/>
        </p:blipFill>
        <p:spPr>
          <a:xfrm>
            <a:off x="2490304" y="5019145"/>
            <a:ext cx="1600200" cy="914400"/>
          </a:xfrm>
          <a:prstGeom prst="rect">
            <a:avLst/>
          </a:prstGeom>
        </p:spPr>
      </p:pic>
      <p:pic>
        <p:nvPicPr>
          <p:cNvPr id="13" name="Picture 15">
            <a:extLst>
              <a:ext uri="{FF2B5EF4-FFF2-40B4-BE49-F238E27FC236}">
                <a16:creationId xmlns:a16="http://schemas.microsoft.com/office/drawing/2014/main" id="{8369542B-CBF9-B840-9D4A-B0E7E5C6C1E6}"/>
              </a:ext>
            </a:extLst>
          </p:cNvPr>
          <p:cNvPicPr>
            <a:picLocks noChangeAspect="1"/>
          </p:cNvPicPr>
          <p:nvPr/>
        </p:nvPicPr>
        <p:blipFill rotWithShape="1">
          <a:blip r:embed="rId3">
            <a:extLst>
              <a:ext uri="{28A0092B-C50C-407E-A947-70E740481C1C}">
                <a14:useLocalDpi xmlns:a14="http://schemas.microsoft.com/office/drawing/2010/main"/>
              </a:ext>
            </a:extLst>
          </a:blip>
          <a:srcRect l="74046" r="1156" b="80036"/>
          <a:stretch/>
        </p:blipFill>
        <p:spPr>
          <a:xfrm>
            <a:off x="2362200" y="3962400"/>
            <a:ext cx="1600200" cy="838200"/>
          </a:xfrm>
          <a:prstGeom prst="rect">
            <a:avLst/>
          </a:prstGeom>
        </p:spPr>
      </p:pic>
      <mc:AlternateContent xmlns:mc="http://schemas.openxmlformats.org/markup-compatibility/2006" xmlns:a14="http://schemas.microsoft.com/office/drawing/2010/main">
        <mc:Choice Requires="a14">
          <p:sp>
            <p:nvSpPr>
              <p:cNvPr id="14" name="矩形 13">
                <a:extLst>
                  <a:ext uri="{FF2B5EF4-FFF2-40B4-BE49-F238E27FC236}">
                    <a16:creationId xmlns:a16="http://schemas.microsoft.com/office/drawing/2014/main" id="{83942C5A-2CB8-D649-8A8C-F84F786F63B3}"/>
                  </a:ext>
                </a:extLst>
              </p:cNvPr>
              <p:cNvSpPr/>
              <p:nvPr/>
            </p:nvSpPr>
            <p:spPr>
              <a:xfrm>
                <a:off x="4205983" y="4029229"/>
                <a:ext cx="2767296" cy="942181"/>
              </a:xfrm>
              <a:prstGeom prst="rect">
                <a:avLst/>
              </a:prstGeom>
            </p:spPr>
            <p:txBody>
              <a:bodyPr wrap="none">
                <a:spAutoFit/>
              </a:bodyPr>
              <a:lstStyle/>
              <a:p>
                <a:pPr>
                  <a:lnSpc>
                    <a:spcPct val="130000"/>
                  </a:lnSpc>
                </a:pPr>
                <a:r>
                  <a:rPr lang="en-US" altLang="zh-CN" sz="2000" dirty="0">
                    <a:latin typeface="Times" pitchFamily="2" charset="0"/>
                  </a:rPr>
                  <a:t>NTL</a:t>
                </a:r>
                <a:r>
                  <a:rPr lang="zh-CN" altLang="en-US" sz="2000" dirty="0">
                    <a:latin typeface="Times" pitchFamily="2" charset="0"/>
                  </a:rPr>
                  <a:t> </a:t>
                </a:r>
                <a:r>
                  <a:rPr lang="en-US" altLang="zh-CN" sz="2000" dirty="0">
                    <a:latin typeface="Times" pitchFamily="2" charset="0"/>
                  </a:rPr>
                  <a:t>records</a:t>
                </a:r>
              </a:p>
              <a:p>
                <a:pPr>
                  <a:lnSpc>
                    <a:spcPct val="130000"/>
                  </a:lnSpc>
                </a:pPr>
                <a14:m>
                  <m:oMathPara xmlns:m="http://schemas.openxmlformats.org/officeDocument/2006/math">
                    <m:oMathParaPr>
                      <m:jc m:val="left"/>
                    </m:oMathParaPr>
                    <m:oMath xmlns:m="http://schemas.openxmlformats.org/officeDocument/2006/math">
                      <m:sSubSup>
                        <m:sSubSupPr>
                          <m:ctrlPr>
                            <a:rPr lang="en-US" altLang="zh-CN" sz="2000" i="1" smtClean="0">
                              <a:latin typeface="Cambria Math" panose="02040503050406030204" pitchFamily="18" charset="0"/>
                            </a:rPr>
                          </m:ctrlPr>
                        </m:sSubSupPr>
                        <m:e>
                          <m:r>
                            <a:rPr lang="en-US" altLang="zh-CN" sz="2000" i="1" smtClean="0">
                              <a:latin typeface="Cambria Math" panose="02040503050406030204" pitchFamily="18" charset="0"/>
                              <a:ea typeface="Cambria Math" panose="02040503050406030204" pitchFamily="18" charset="0"/>
                            </a:rPr>
                            <m:t>𝒳</m:t>
                          </m:r>
                        </m:e>
                        <m:sub>
                          <m:r>
                            <a:rPr lang="en-US" altLang="zh-CN" sz="2000" b="0" i="1" smtClean="0">
                              <a:latin typeface="Cambria Math" panose="02040503050406030204" pitchFamily="18" charset="0"/>
                            </a:rPr>
                            <m:t>𝑎</m:t>
                          </m:r>
                        </m:sub>
                        <m:sup>
                          <m:r>
                            <a:rPr lang="en-US" altLang="zh-CN" sz="2000" b="0" i="1" smtClean="0">
                              <a:latin typeface="Cambria Math" panose="02040503050406030204" pitchFamily="18" charset="0"/>
                            </a:rPr>
                            <m:t>𝑙</m:t>
                          </m:r>
                        </m:sup>
                      </m:sSubSup>
                      <m:r>
                        <a:rPr lang="en-US" altLang="zh-CN" sz="2000" b="0" i="1" smtClean="0">
                          <a:latin typeface="Cambria Math" panose="02040503050406030204" pitchFamily="18" charset="0"/>
                        </a:rPr>
                        <m:t>=</m:t>
                      </m:r>
                      <m:d>
                        <m:dPr>
                          <m:begChr m:val="{"/>
                          <m:endChr m:val="}"/>
                          <m:ctrlPr>
                            <a:rPr lang="en-US" altLang="zh-CN" sz="2000" b="0" i="1" smtClean="0">
                              <a:latin typeface="Cambria Math" panose="02040503050406030204" pitchFamily="18" charset="0"/>
                            </a:rPr>
                          </m:ctrlPr>
                        </m:dPr>
                        <m:e>
                          <m:sSubSup>
                            <m:sSubSupPr>
                              <m:ctrlPr>
                                <a:rPr lang="en-US" altLang="zh-CN" sz="2000" i="1">
                                  <a:latin typeface="Cambria Math" panose="02040503050406030204" pitchFamily="18" charset="0"/>
                                </a:rPr>
                              </m:ctrlPr>
                            </m:sSubSup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ea typeface="Cambria Math" panose="02040503050406030204" pitchFamily="18" charset="0"/>
                                </a:rPr>
                                <m:t>1</m:t>
                              </m:r>
                            </m:sub>
                            <m:sup>
                              <m:r>
                                <a:rPr lang="en-US" altLang="zh-CN" sz="2000" b="0" i="1" smtClean="0">
                                  <a:latin typeface="Cambria Math" panose="02040503050406030204" pitchFamily="18" charset="0"/>
                                </a:rPr>
                                <m:t>𝑙</m:t>
                              </m:r>
                            </m:sup>
                          </m:sSubSup>
                          <m:r>
                            <a:rPr lang="en-US" altLang="zh-CN" sz="2000" b="0" i="1" smtClean="0">
                              <a:latin typeface="Cambria Math" panose="02040503050406030204" pitchFamily="18" charset="0"/>
                            </a:rPr>
                            <m:t>,…,</m:t>
                          </m:r>
                          <m:sSubSup>
                            <m:sSubSupPr>
                              <m:ctrlPr>
                                <a:rPr lang="en-US" altLang="zh-CN" sz="2000" i="1">
                                  <a:latin typeface="Cambria Math" panose="02040503050406030204" pitchFamily="18" charset="0"/>
                                </a:rPr>
                              </m:ctrlPr>
                            </m:sSubSupPr>
                            <m:e>
                              <m:r>
                                <a:rPr lang="en-US" altLang="zh-CN" sz="2000" i="1">
                                  <a:latin typeface="Cambria Math" panose="02040503050406030204" pitchFamily="18" charset="0"/>
                                </a:rPr>
                                <m:t>𝑥</m:t>
                              </m:r>
                            </m:e>
                            <m:sub>
                              <m:r>
                                <a:rPr lang="en-US" altLang="zh-CN" sz="2000" b="0" i="1" smtClean="0">
                                  <a:latin typeface="Cambria Math" panose="02040503050406030204" pitchFamily="18" charset="0"/>
                                </a:rPr>
                                <m:t>𝑇</m:t>
                              </m:r>
                            </m:sub>
                            <m:sup>
                              <m:r>
                                <a:rPr lang="en-US" altLang="zh-CN" sz="2000" b="0" i="1" smtClean="0">
                                  <a:latin typeface="Cambria Math" panose="02040503050406030204" pitchFamily="18" charset="0"/>
                                  <a:ea typeface="Cambria Math" panose="02040503050406030204" pitchFamily="18" charset="0"/>
                                </a:rPr>
                                <m:t>𝑙</m:t>
                              </m:r>
                            </m:sup>
                          </m:sSubSup>
                        </m:e>
                      </m:d>
                      <m:r>
                        <a:rPr lang="en-US" altLang="zh-CN" sz="2000" b="0" i="1" smtClean="0">
                          <a:latin typeface="Cambria Math" panose="02040503050406030204" pitchFamily="18" charset="0"/>
                        </a:rPr>
                        <m:t>,</m:t>
                      </m:r>
                      <m:r>
                        <a:rPr lang="zh-CN" altLang="en-US" sz="2000" b="0" i="1" smtClean="0">
                          <a:latin typeface="Cambria Math" panose="02040503050406030204" pitchFamily="18" charset="0"/>
                        </a:rPr>
                        <m:t> </m:t>
                      </m:r>
                      <m:r>
                        <a:rPr lang="en-US" altLang="zh-CN" sz="2000" b="0" i="1" smtClean="0">
                          <a:latin typeface="Cambria Math" panose="02040503050406030204" pitchFamily="18" charset="0"/>
                        </a:rPr>
                        <m:t>𝑎</m:t>
                      </m:r>
                      <m:r>
                        <a:rPr lang="en-US" altLang="zh-CN" sz="2000" b="0" i="1" smtClean="0">
                          <a:latin typeface="Cambria Math" panose="02040503050406030204" pitchFamily="18" charset="0"/>
                          <a:ea typeface="Cambria Math" panose="02040503050406030204" pitchFamily="18" charset="0"/>
                        </a:rPr>
                        <m:t>∈</m:t>
                      </m:r>
                      <m:r>
                        <a:rPr lang="en-US" altLang="zh-CN" sz="2000" b="0" i="1" smtClean="0">
                          <a:latin typeface="Cambria Math" panose="02040503050406030204" pitchFamily="18" charset="0"/>
                          <a:ea typeface="Cambria Math" panose="02040503050406030204" pitchFamily="18" charset="0"/>
                        </a:rPr>
                        <m:t>𝐴</m:t>
                      </m:r>
                    </m:oMath>
                  </m:oMathPara>
                </a14:m>
                <a:endParaRPr lang="en-US" altLang="zh-CN" sz="2000" dirty="0">
                  <a:latin typeface="Times" pitchFamily="2" charset="0"/>
                </a:endParaRPr>
              </a:p>
            </p:txBody>
          </p:sp>
        </mc:Choice>
        <mc:Fallback xmlns="">
          <p:sp>
            <p:nvSpPr>
              <p:cNvPr id="14" name="矩形 13">
                <a:extLst>
                  <a:ext uri="{FF2B5EF4-FFF2-40B4-BE49-F238E27FC236}">
                    <a16:creationId xmlns:a16="http://schemas.microsoft.com/office/drawing/2014/main" id="{83942C5A-2CB8-D649-8A8C-F84F786F63B3}"/>
                  </a:ext>
                </a:extLst>
              </p:cNvPr>
              <p:cNvSpPr>
                <a:spLocks noRot="1" noChangeAspect="1" noMove="1" noResize="1" noEditPoints="1" noAdjustHandles="1" noChangeArrowheads="1" noChangeShapeType="1" noTextEdit="1"/>
              </p:cNvSpPr>
              <p:nvPr/>
            </p:nvSpPr>
            <p:spPr>
              <a:xfrm>
                <a:off x="4205983" y="4029229"/>
                <a:ext cx="2767296" cy="942181"/>
              </a:xfrm>
              <a:prstGeom prst="rect">
                <a:avLst/>
              </a:prstGeom>
              <a:blipFill>
                <a:blip r:embed="rId5"/>
                <a:stretch>
                  <a:fillRect l="-228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矩形 14">
                <a:extLst>
                  <a:ext uri="{FF2B5EF4-FFF2-40B4-BE49-F238E27FC236}">
                    <a16:creationId xmlns:a16="http://schemas.microsoft.com/office/drawing/2014/main" id="{30D7E77E-E3E9-8C42-9069-64F2E64C22E0}"/>
                  </a:ext>
                </a:extLst>
              </p:cNvPr>
              <p:cNvSpPr/>
              <p:nvPr/>
            </p:nvSpPr>
            <p:spPr>
              <a:xfrm>
                <a:off x="4205983" y="2827907"/>
                <a:ext cx="2795317" cy="892552"/>
              </a:xfrm>
              <a:prstGeom prst="rect">
                <a:avLst/>
              </a:prstGeom>
            </p:spPr>
            <p:txBody>
              <a:bodyPr wrap="none">
                <a:spAutoFit/>
              </a:bodyPr>
              <a:lstStyle/>
              <a:p>
                <a:pPr>
                  <a:lnSpc>
                    <a:spcPct val="130000"/>
                  </a:lnSpc>
                </a:pPr>
                <a:r>
                  <a:rPr lang="en-US" altLang="zh-CN" sz="2000" dirty="0">
                    <a:latin typeface="Times" pitchFamily="2" charset="0"/>
                  </a:rPr>
                  <a:t>Temperature</a:t>
                </a:r>
                <a:r>
                  <a:rPr lang="zh-CN" altLang="en-US" sz="2000" dirty="0">
                    <a:latin typeface="Times" pitchFamily="2" charset="0"/>
                  </a:rPr>
                  <a:t> </a:t>
                </a:r>
                <a:r>
                  <a:rPr lang="en-US" altLang="zh-CN" sz="2000" dirty="0">
                    <a:latin typeface="Times" pitchFamily="2" charset="0"/>
                  </a:rPr>
                  <a:t>records</a:t>
                </a:r>
              </a:p>
              <a:p>
                <a:pPr>
                  <a:lnSpc>
                    <a:spcPct val="130000"/>
                  </a:lnSpc>
                </a:pPr>
                <a14:m>
                  <m:oMathPara xmlns:m="http://schemas.openxmlformats.org/officeDocument/2006/math">
                    <m:oMathParaPr>
                      <m:jc m:val="left"/>
                    </m:oMathParaPr>
                    <m:oMath xmlns:m="http://schemas.openxmlformats.org/officeDocument/2006/math">
                      <m:sSubSup>
                        <m:sSubSupPr>
                          <m:ctrlPr>
                            <a:rPr lang="en-US" altLang="zh-CN" sz="2000" i="1" smtClean="0">
                              <a:latin typeface="Cambria Math" panose="02040503050406030204" pitchFamily="18" charset="0"/>
                            </a:rPr>
                          </m:ctrlPr>
                        </m:sSubSupPr>
                        <m:e>
                          <m:r>
                            <a:rPr lang="en-US" altLang="zh-CN" sz="2000" i="1" smtClean="0">
                              <a:latin typeface="Cambria Math" panose="02040503050406030204" pitchFamily="18" charset="0"/>
                              <a:ea typeface="Cambria Math" panose="02040503050406030204" pitchFamily="18" charset="0"/>
                            </a:rPr>
                            <m:t>𝒳</m:t>
                          </m:r>
                        </m:e>
                        <m:sub>
                          <m:r>
                            <a:rPr lang="en-US" altLang="zh-CN" sz="2000" b="0" i="1" smtClean="0">
                              <a:latin typeface="Cambria Math" panose="02040503050406030204" pitchFamily="18" charset="0"/>
                            </a:rPr>
                            <m:t>𝑎</m:t>
                          </m:r>
                        </m:sub>
                        <m:sup>
                          <m:r>
                            <a:rPr lang="en-US" altLang="zh-CN" sz="2000" b="0" i="1" smtClean="0">
                              <a:latin typeface="Cambria Math" panose="02040503050406030204" pitchFamily="18" charset="0"/>
                            </a:rPr>
                            <m:t>𝑐</m:t>
                          </m:r>
                        </m:sup>
                      </m:sSubSup>
                      <m:r>
                        <a:rPr lang="en-US" altLang="zh-CN" sz="2000" b="0" i="1" smtClean="0">
                          <a:latin typeface="Cambria Math" panose="02040503050406030204" pitchFamily="18" charset="0"/>
                        </a:rPr>
                        <m:t>=</m:t>
                      </m:r>
                      <m:d>
                        <m:dPr>
                          <m:begChr m:val="{"/>
                          <m:endChr m:val="}"/>
                          <m:ctrlPr>
                            <a:rPr lang="en-US" altLang="zh-CN" sz="2000" b="0" i="1" smtClean="0">
                              <a:latin typeface="Cambria Math" panose="02040503050406030204" pitchFamily="18" charset="0"/>
                            </a:rPr>
                          </m:ctrlPr>
                        </m:dPr>
                        <m:e>
                          <m:sSubSup>
                            <m:sSubSupPr>
                              <m:ctrlPr>
                                <a:rPr lang="en-US" altLang="zh-CN" sz="2000" i="1">
                                  <a:latin typeface="Cambria Math" panose="02040503050406030204" pitchFamily="18" charset="0"/>
                                </a:rPr>
                              </m:ctrlPr>
                            </m:sSubSup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ea typeface="Cambria Math" panose="02040503050406030204" pitchFamily="18" charset="0"/>
                                </a:rPr>
                                <m:t>1</m:t>
                              </m:r>
                            </m:sub>
                            <m:sup>
                              <m:r>
                                <a:rPr lang="en-US" altLang="zh-CN" sz="2000" b="0" i="1" smtClean="0">
                                  <a:latin typeface="Cambria Math" panose="02040503050406030204" pitchFamily="18" charset="0"/>
                                </a:rPr>
                                <m:t>𝑐</m:t>
                              </m:r>
                            </m:sup>
                          </m:sSubSup>
                          <m:r>
                            <a:rPr lang="en-US" altLang="zh-CN" sz="2000" b="0" i="1" smtClean="0">
                              <a:latin typeface="Cambria Math" panose="02040503050406030204" pitchFamily="18" charset="0"/>
                            </a:rPr>
                            <m:t>,…,</m:t>
                          </m:r>
                          <m:sSubSup>
                            <m:sSubSupPr>
                              <m:ctrlPr>
                                <a:rPr lang="en-US" altLang="zh-CN" sz="2000" i="1">
                                  <a:latin typeface="Cambria Math" panose="02040503050406030204" pitchFamily="18" charset="0"/>
                                </a:rPr>
                              </m:ctrlPr>
                            </m:sSubSupPr>
                            <m:e>
                              <m:r>
                                <a:rPr lang="en-US" altLang="zh-CN" sz="2000" i="1">
                                  <a:latin typeface="Cambria Math" panose="02040503050406030204" pitchFamily="18" charset="0"/>
                                </a:rPr>
                                <m:t>𝑥</m:t>
                              </m:r>
                            </m:e>
                            <m:sub>
                              <m:r>
                                <a:rPr lang="en-US" altLang="zh-CN" sz="2000" b="0" i="1" smtClean="0">
                                  <a:latin typeface="Cambria Math" panose="02040503050406030204" pitchFamily="18" charset="0"/>
                                </a:rPr>
                                <m:t>𝑇</m:t>
                              </m:r>
                            </m:sub>
                            <m:sup>
                              <m:r>
                                <a:rPr lang="en-US" altLang="zh-CN" sz="2000" b="0" i="1" smtClean="0">
                                  <a:latin typeface="Cambria Math" panose="02040503050406030204" pitchFamily="18" charset="0"/>
                                  <a:ea typeface="Cambria Math" panose="02040503050406030204" pitchFamily="18" charset="0"/>
                                </a:rPr>
                                <m:t>𝑐</m:t>
                              </m:r>
                            </m:sup>
                          </m:sSubSup>
                        </m:e>
                      </m:d>
                      <m:r>
                        <a:rPr lang="en-US" altLang="zh-CN" sz="2000" b="0" i="0" smtClean="0">
                          <a:latin typeface="Cambria Math" panose="02040503050406030204" pitchFamily="18" charset="0"/>
                        </a:rPr>
                        <m:t>,</m:t>
                      </m:r>
                      <m:r>
                        <a:rPr lang="en-US" altLang="zh-CN" sz="2000" i="1">
                          <a:latin typeface="Cambria Math" panose="02040503050406030204" pitchFamily="18" charset="0"/>
                        </a:rPr>
                        <m:t>𝑎</m:t>
                      </m:r>
                      <m:r>
                        <a:rPr lang="en-US" altLang="zh-CN" sz="2000" i="1">
                          <a:latin typeface="Cambria Math" panose="02040503050406030204" pitchFamily="18" charset="0"/>
                          <a:ea typeface="Cambria Math" panose="02040503050406030204" pitchFamily="18" charset="0"/>
                        </a:rPr>
                        <m:t>∈</m:t>
                      </m:r>
                      <m:r>
                        <a:rPr lang="en-US" altLang="zh-CN" sz="2000" i="1">
                          <a:latin typeface="Cambria Math" panose="02040503050406030204" pitchFamily="18" charset="0"/>
                          <a:ea typeface="Cambria Math" panose="02040503050406030204" pitchFamily="18" charset="0"/>
                        </a:rPr>
                        <m:t>𝐴</m:t>
                      </m:r>
                    </m:oMath>
                  </m:oMathPara>
                </a14:m>
                <a:endParaRPr lang="en-US" altLang="zh-CN" sz="2000" dirty="0">
                  <a:latin typeface="Times" pitchFamily="2" charset="0"/>
                </a:endParaRPr>
              </a:p>
            </p:txBody>
          </p:sp>
        </mc:Choice>
        <mc:Fallback xmlns="">
          <p:sp>
            <p:nvSpPr>
              <p:cNvPr id="15" name="矩形 14">
                <a:extLst>
                  <a:ext uri="{FF2B5EF4-FFF2-40B4-BE49-F238E27FC236}">
                    <a16:creationId xmlns:a16="http://schemas.microsoft.com/office/drawing/2014/main" id="{30D7E77E-E3E9-8C42-9069-64F2E64C22E0}"/>
                  </a:ext>
                </a:extLst>
              </p:cNvPr>
              <p:cNvSpPr>
                <a:spLocks noRot="1" noChangeAspect="1" noMove="1" noResize="1" noEditPoints="1" noAdjustHandles="1" noChangeArrowheads="1" noChangeShapeType="1" noTextEdit="1"/>
              </p:cNvSpPr>
              <p:nvPr/>
            </p:nvSpPr>
            <p:spPr>
              <a:xfrm>
                <a:off x="4205983" y="2827907"/>
                <a:ext cx="2795317" cy="892552"/>
              </a:xfrm>
              <a:prstGeom prst="rect">
                <a:avLst/>
              </a:prstGeom>
              <a:blipFill>
                <a:blip r:embed="rId6"/>
                <a:stretch>
                  <a:fillRect l="-2262"/>
                </a:stretch>
              </a:blipFill>
            </p:spPr>
            <p:txBody>
              <a:bodyPr/>
              <a:lstStyle/>
              <a:p>
                <a:r>
                  <a:rPr lang="zh-CN" altLang="en-US">
                    <a:noFill/>
                  </a:rPr>
                  <a:t> </a:t>
                </a:r>
              </a:p>
            </p:txBody>
          </p:sp>
        </mc:Fallback>
      </mc:AlternateContent>
      <p:sp>
        <p:nvSpPr>
          <p:cNvPr id="20" name="Rectangle 7">
            <a:extLst>
              <a:ext uri="{FF2B5EF4-FFF2-40B4-BE49-F238E27FC236}">
                <a16:creationId xmlns:a16="http://schemas.microsoft.com/office/drawing/2014/main" id="{9DD40479-77B2-064F-81F1-8D12435FA28A}"/>
              </a:ext>
            </a:extLst>
          </p:cNvPr>
          <p:cNvSpPr/>
          <p:nvPr/>
        </p:nvSpPr>
        <p:spPr>
          <a:xfrm>
            <a:off x="725163" y="3276600"/>
            <a:ext cx="1437381" cy="369332"/>
          </a:xfrm>
          <a:prstGeom prst="rect">
            <a:avLst/>
          </a:prstGeom>
        </p:spPr>
        <p:txBody>
          <a:bodyPr wrap="none">
            <a:spAutoFit/>
          </a:bodyPr>
          <a:lstStyle/>
          <a:p>
            <a:r>
              <a:rPr lang="en-US" altLang="zh-CN" b="1" dirty="0">
                <a:latin typeface="Times" pitchFamily="2" charset="0"/>
                <a:ea typeface="黑体"/>
                <a:cs typeface="Arial"/>
              </a:rPr>
              <a:t>Macro-level:</a:t>
            </a:r>
            <a:endParaRPr lang="en-US" dirty="0">
              <a:latin typeface="Times" pitchFamily="2" charset="0"/>
            </a:endParaRPr>
          </a:p>
        </p:txBody>
      </p:sp>
      <p:sp>
        <p:nvSpPr>
          <p:cNvPr id="21" name="Rectangle 12">
            <a:extLst>
              <a:ext uri="{FF2B5EF4-FFF2-40B4-BE49-F238E27FC236}">
                <a16:creationId xmlns:a16="http://schemas.microsoft.com/office/drawing/2014/main" id="{564B117C-AF6F-A244-88AB-B6CDCF7DB3AF}"/>
              </a:ext>
            </a:extLst>
          </p:cNvPr>
          <p:cNvSpPr/>
          <p:nvPr/>
        </p:nvSpPr>
        <p:spPr>
          <a:xfrm>
            <a:off x="725163" y="4315654"/>
            <a:ext cx="1313180" cy="369332"/>
          </a:xfrm>
          <a:prstGeom prst="rect">
            <a:avLst/>
          </a:prstGeom>
        </p:spPr>
        <p:txBody>
          <a:bodyPr wrap="none">
            <a:spAutoFit/>
          </a:bodyPr>
          <a:lstStyle/>
          <a:p>
            <a:r>
              <a:rPr lang="en-US" altLang="zh-CN" b="1" dirty="0" err="1">
                <a:latin typeface="Times" pitchFamily="2" charset="0"/>
                <a:ea typeface="黑体"/>
                <a:cs typeface="Arial"/>
              </a:rPr>
              <a:t>Meso</a:t>
            </a:r>
            <a:r>
              <a:rPr lang="en-US" altLang="zh-CN" b="1" dirty="0">
                <a:latin typeface="Times" pitchFamily="2" charset="0"/>
                <a:ea typeface="黑体"/>
                <a:cs typeface="Arial"/>
              </a:rPr>
              <a:t>-level:</a:t>
            </a:r>
            <a:endParaRPr lang="en-US" dirty="0">
              <a:latin typeface="Times" pitchFamily="2" charset="0"/>
            </a:endParaRPr>
          </a:p>
        </p:txBody>
      </p:sp>
      <p:sp>
        <p:nvSpPr>
          <p:cNvPr id="22" name="Rectangle 13">
            <a:extLst>
              <a:ext uri="{FF2B5EF4-FFF2-40B4-BE49-F238E27FC236}">
                <a16:creationId xmlns:a16="http://schemas.microsoft.com/office/drawing/2014/main" id="{25D553CC-2BA8-6B4D-B761-6EF809DF1105}"/>
              </a:ext>
            </a:extLst>
          </p:cNvPr>
          <p:cNvSpPr/>
          <p:nvPr/>
        </p:nvSpPr>
        <p:spPr>
          <a:xfrm>
            <a:off x="725163" y="5377934"/>
            <a:ext cx="1386085" cy="369332"/>
          </a:xfrm>
          <a:prstGeom prst="rect">
            <a:avLst/>
          </a:prstGeom>
        </p:spPr>
        <p:txBody>
          <a:bodyPr wrap="none">
            <a:spAutoFit/>
          </a:bodyPr>
          <a:lstStyle/>
          <a:p>
            <a:r>
              <a:rPr lang="en-US" altLang="zh-CN" b="1" dirty="0">
                <a:latin typeface="Times" pitchFamily="2" charset="0"/>
                <a:ea typeface="黑体"/>
                <a:cs typeface="Arial"/>
              </a:rPr>
              <a:t>Micro-level:</a:t>
            </a:r>
            <a:endParaRPr lang="en-US" dirty="0">
              <a:latin typeface="Times" pitchFamily="2" charset="0"/>
            </a:endParaRPr>
          </a:p>
        </p:txBody>
      </p:sp>
      <p:sp>
        <p:nvSpPr>
          <p:cNvPr id="5" name="文本框 4">
            <a:extLst>
              <a:ext uri="{FF2B5EF4-FFF2-40B4-BE49-F238E27FC236}">
                <a16:creationId xmlns:a16="http://schemas.microsoft.com/office/drawing/2014/main" id="{CEC1ECC3-5BF6-DF43-8222-11CCCCBFB64B}"/>
              </a:ext>
            </a:extLst>
          </p:cNvPr>
          <p:cNvSpPr txBox="1"/>
          <p:nvPr/>
        </p:nvSpPr>
        <p:spPr>
          <a:xfrm>
            <a:off x="413779" y="1683603"/>
            <a:ext cx="9111221" cy="769441"/>
          </a:xfrm>
          <a:prstGeom prst="rect">
            <a:avLst/>
          </a:prstGeom>
          <a:noFill/>
        </p:spPr>
        <p:txBody>
          <a:bodyPr wrap="square" rtlCol="0">
            <a:spAutoFit/>
          </a:bodyPr>
          <a:lstStyle/>
          <a:p>
            <a:pPr marL="342900" indent="-342900">
              <a:buClr>
                <a:srgbClr val="C00000"/>
              </a:buClr>
              <a:buFont typeface="Zapf Dingbats"/>
              <a:buChar char="❑"/>
            </a:pPr>
            <a:r>
              <a:rPr lang="en-US" altLang="zh-CN" sz="2200" dirty="0">
                <a:latin typeface="Times" pitchFamily="2" charset="0"/>
                <a:ea typeface="Microsoft YaHei" panose="020B0503020204020204" pitchFamily="34" charset="-122"/>
              </a:rPr>
              <a:t>HEBR</a:t>
            </a:r>
            <a:r>
              <a:rPr lang="zh-CN" altLang="en-US" sz="2200" dirty="0">
                <a:latin typeface="Times" pitchFamily="2" charset="0"/>
                <a:ea typeface="Microsoft YaHei" panose="020B0503020204020204" pitchFamily="34" charset="-122"/>
              </a:rPr>
              <a:t> </a:t>
            </a:r>
            <a:r>
              <a:rPr lang="en-US" altLang="zh-CN" sz="2200" dirty="0">
                <a:latin typeface="Times" pitchFamily="2" charset="0"/>
                <a:ea typeface="Microsoft YaHei" panose="020B0503020204020204" pitchFamily="34" charset="-122"/>
              </a:rPr>
              <a:t>aims</a:t>
            </a:r>
            <a:r>
              <a:rPr lang="zh-CN" altLang="en-US" sz="2200" dirty="0">
                <a:latin typeface="Times" pitchFamily="2" charset="0"/>
                <a:ea typeface="Microsoft YaHei" panose="020B0503020204020204" pitchFamily="34" charset="-122"/>
              </a:rPr>
              <a:t> </a:t>
            </a:r>
            <a:r>
              <a:rPr lang="en-US" altLang="zh-CN" sz="2200" dirty="0">
                <a:latin typeface="Times" pitchFamily="2" charset="0"/>
                <a:ea typeface="Microsoft YaHei" panose="020B0503020204020204" pitchFamily="34" charset="-122"/>
              </a:rPr>
              <a:t>to</a:t>
            </a:r>
            <a:r>
              <a:rPr lang="zh-CN" altLang="en-US" sz="2200" dirty="0">
                <a:latin typeface="Times" pitchFamily="2" charset="0"/>
                <a:ea typeface="Microsoft YaHei" panose="020B0503020204020204" pitchFamily="34" charset="-122"/>
              </a:rPr>
              <a:t> </a:t>
            </a:r>
            <a:r>
              <a:rPr lang="en-US" altLang="zh-CN" sz="2200" dirty="0">
                <a:latin typeface="Times" pitchFamily="2" charset="0"/>
                <a:ea typeface="Microsoft YaHei" panose="020B0503020204020204" pitchFamily="34" charset="-122"/>
              </a:rPr>
              <a:t>bridge the information from </a:t>
            </a:r>
            <a:r>
              <a:rPr lang="en-US" altLang="zh-CN" sz="2200" dirty="0">
                <a:solidFill>
                  <a:srgbClr val="C00000"/>
                </a:solidFill>
                <a:latin typeface="Times" pitchFamily="2" charset="0"/>
                <a:ea typeface="Microsoft YaHei" panose="020B0503020204020204" pitchFamily="34" charset="-122"/>
              </a:rPr>
              <a:t>different sources</a:t>
            </a:r>
            <a:r>
              <a:rPr lang="zh-CN" altLang="en-US" sz="2200" dirty="0">
                <a:latin typeface="Times" pitchFamily="2" charset="0"/>
                <a:ea typeface="Microsoft YaHei" panose="020B0503020204020204" pitchFamily="34" charset="-122"/>
              </a:rPr>
              <a:t> </a:t>
            </a:r>
            <a:r>
              <a:rPr lang="en-US" altLang="zh-CN" sz="2200" dirty="0">
                <a:latin typeface="Times" pitchFamily="2" charset="0"/>
                <a:ea typeface="Microsoft YaHei" panose="020B0503020204020204" pitchFamily="34" charset="-122"/>
              </a:rPr>
              <a:t>and</a:t>
            </a:r>
            <a:r>
              <a:rPr lang="zh-CN" altLang="en-US" sz="2200" dirty="0">
                <a:latin typeface="Times" pitchFamily="2" charset="0"/>
                <a:ea typeface="Microsoft YaHei" panose="020B0503020204020204" pitchFamily="34" charset="-122"/>
              </a:rPr>
              <a:t> </a:t>
            </a:r>
            <a:r>
              <a:rPr lang="en-US" altLang="zh-CN" sz="2200" dirty="0">
                <a:latin typeface="Times" pitchFamily="2" charset="0"/>
                <a:ea typeface="Microsoft YaHei" panose="020B0503020204020204" pitchFamily="34" charset="-122"/>
              </a:rPr>
              <a:t>capture</a:t>
            </a:r>
            <a:r>
              <a:rPr lang="zh-CN" altLang="en-US" sz="2200" dirty="0">
                <a:latin typeface="Times" pitchFamily="2" charset="0"/>
                <a:ea typeface="Microsoft YaHei" panose="020B0503020204020204" pitchFamily="34" charset="-122"/>
              </a:rPr>
              <a:t> </a:t>
            </a:r>
            <a:r>
              <a:rPr lang="en-US" altLang="zh-CN" sz="2200" dirty="0">
                <a:latin typeface="Times" pitchFamily="2" charset="0"/>
                <a:ea typeface="Microsoft YaHei" panose="020B0503020204020204" pitchFamily="34" charset="-122"/>
              </a:rPr>
              <a:t>their</a:t>
            </a:r>
            <a:r>
              <a:rPr lang="zh-CN" altLang="en-US" sz="2200" dirty="0">
                <a:latin typeface="Times" pitchFamily="2" charset="0"/>
                <a:ea typeface="Microsoft YaHei" panose="020B0503020204020204" pitchFamily="34" charset="-122"/>
              </a:rPr>
              <a:t> </a:t>
            </a:r>
            <a:r>
              <a:rPr lang="en-US" altLang="zh-CN" sz="2200" dirty="0">
                <a:solidFill>
                  <a:srgbClr val="C00000"/>
                </a:solidFill>
                <a:latin typeface="Times" pitchFamily="2" charset="0"/>
                <a:ea typeface="Microsoft YaHei" panose="020B0503020204020204" pitchFamily="34" charset="-122"/>
              </a:rPr>
              <a:t>hierarchical</a:t>
            </a:r>
            <a:r>
              <a:rPr lang="zh-CN" altLang="en-US" sz="2200" dirty="0">
                <a:solidFill>
                  <a:srgbClr val="C00000"/>
                </a:solidFill>
                <a:latin typeface="Times" pitchFamily="2" charset="0"/>
                <a:ea typeface="Microsoft YaHei" panose="020B0503020204020204" pitchFamily="34" charset="-122"/>
              </a:rPr>
              <a:t> </a:t>
            </a:r>
            <a:r>
              <a:rPr lang="en-US" altLang="zh-CN" sz="2200" dirty="0">
                <a:solidFill>
                  <a:srgbClr val="C00000"/>
                </a:solidFill>
                <a:latin typeface="Times" pitchFamily="2" charset="0"/>
                <a:ea typeface="Microsoft YaHei" panose="020B0503020204020204" pitchFamily="34" charset="-122"/>
              </a:rPr>
              <a:t>correlations </a:t>
            </a:r>
            <a:r>
              <a:rPr lang="en-US" altLang="zh-CN" sz="2200" dirty="0">
                <a:latin typeface="Times" pitchFamily="2" charset="0"/>
                <a:ea typeface="Microsoft YaHei" panose="020B0503020204020204" pitchFamily="34" charset="-122"/>
              </a:rPr>
              <a:t>when detecting electricity theft.</a:t>
            </a:r>
          </a:p>
        </p:txBody>
      </p:sp>
      <mc:AlternateContent xmlns:mc="http://schemas.openxmlformats.org/markup-compatibility/2006" xmlns:a14="http://schemas.microsoft.com/office/drawing/2010/main">
        <mc:Choice Requires="a14">
          <p:sp>
            <p:nvSpPr>
              <p:cNvPr id="26" name="Rectangle 10">
                <a:extLst>
                  <a:ext uri="{FF2B5EF4-FFF2-40B4-BE49-F238E27FC236}">
                    <a16:creationId xmlns:a16="http://schemas.microsoft.com/office/drawing/2014/main" id="{815CFF2F-CE30-3646-886A-D82FD11DEAD3}"/>
                  </a:ext>
                </a:extLst>
              </p:cNvPr>
              <p:cNvSpPr/>
              <p:nvPr/>
            </p:nvSpPr>
            <p:spPr>
              <a:xfrm>
                <a:off x="7304307" y="3810000"/>
                <a:ext cx="2144493" cy="1467980"/>
              </a:xfrm>
              <a:prstGeom prst="rect">
                <a:avLst/>
              </a:prstGeom>
              <a:ln>
                <a:solidFill>
                  <a:srgbClr val="C00000"/>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pPr>
                <a:r>
                  <a:rPr lang="en-US" altLang="zh-CN" sz="2400" dirty="0">
                    <a:latin typeface="Times" pitchFamily="2" charset="0"/>
                  </a:rPr>
                  <a:t>Estimate</a:t>
                </a:r>
              </a:p>
              <a:p>
                <a:pPr algn="ctr">
                  <a:lnSpc>
                    <a:spcPct val="150000"/>
                  </a:lnSpc>
                </a:pPr>
                <a14:m>
                  <m:oMathPara xmlns:m="http://schemas.openxmlformats.org/officeDocument/2006/math">
                    <m:oMathParaPr>
                      <m:jc m:val="center"/>
                    </m:oMathParaPr>
                    <m:oMath xmlns:m="http://schemas.openxmlformats.org/officeDocument/2006/math">
                      <m:sSubSup>
                        <m:sSubSupPr>
                          <m:ctrlPr>
                            <a:rPr lang="en-US" altLang="zh-CN" i="1">
                              <a:latin typeface="Cambria Math" panose="02040503050406030204" pitchFamily="18" charset="0"/>
                            </a:rPr>
                          </m:ctrlPr>
                        </m:sSubSupPr>
                        <m:e>
                          <m:r>
                            <a:rPr lang="en-US" altLang="zh-CN" b="0" i="1" smtClean="0">
                              <a:latin typeface="Cambria Math" panose="02040503050406030204" pitchFamily="18" charset="0"/>
                            </a:rPr>
                            <m:t>𝑃</m:t>
                          </m:r>
                          <m:r>
                            <a:rPr lang="en-US" altLang="zh-CN" b="0" i="1" smtClean="0">
                              <a:latin typeface="Cambria Math" panose="02040503050406030204" pitchFamily="18" charset="0"/>
                            </a:rPr>
                            <m:t>(</m:t>
                          </m:r>
                          <m:r>
                            <a:rPr lang="en-US" altLang="zh-CN" b="0" i="1" smtClean="0">
                              <a:latin typeface="Cambria Math" panose="02040503050406030204" pitchFamily="18" charset="0"/>
                            </a:rPr>
                            <m:t>𝑌</m:t>
                          </m:r>
                          <m:r>
                            <a:rPr lang="en-US" altLang="zh-CN" b="0" i="1" smtClean="0">
                              <a:latin typeface="Cambria Math" panose="02040503050406030204" pitchFamily="18" charset="0"/>
                            </a:rPr>
                            <m:t>|</m:t>
                          </m:r>
                          <m:r>
                            <a:rPr lang="en-US" altLang="zh-CN" i="1">
                              <a:latin typeface="Cambria Math" panose="02040503050406030204" pitchFamily="18" charset="0"/>
                              <a:ea typeface="Cambria Math" panose="02040503050406030204" pitchFamily="18" charset="0"/>
                            </a:rPr>
                            <m:t>𝒳</m:t>
                          </m:r>
                        </m:e>
                        <m:sub>
                          <m:r>
                            <a:rPr lang="en-US" altLang="zh-CN" i="1">
                              <a:latin typeface="Cambria Math" panose="02040503050406030204" pitchFamily="18" charset="0"/>
                            </a:rPr>
                            <m:t>𝑎</m:t>
                          </m:r>
                        </m:sub>
                        <m:sup>
                          <m:r>
                            <a:rPr lang="en-US" altLang="zh-CN" b="0" i="1" smtClean="0">
                              <a:latin typeface="Cambria Math" panose="02040503050406030204" pitchFamily="18" charset="0"/>
                            </a:rPr>
                            <m:t>𝑐</m:t>
                          </m:r>
                        </m:sup>
                      </m:sSubSup>
                      <m:r>
                        <a:rPr lang="en-US" altLang="zh-CN" b="0" i="1" smtClean="0">
                          <a:latin typeface="Cambria Math" panose="02040503050406030204" pitchFamily="18" charset="0"/>
                        </a:rPr>
                        <m:t>,</m:t>
                      </m:r>
                      <m:sSubSup>
                        <m:sSubSupPr>
                          <m:ctrlPr>
                            <a:rPr lang="en-US" altLang="zh-CN" i="1">
                              <a:latin typeface="Cambria Math" panose="02040503050406030204" pitchFamily="18" charset="0"/>
                            </a:rPr>
                          </m:ctrlPr>
                        </m:sSubSupPr>
                        <m:e>
                          <m:r>
                            <a:rPr lang="en-US" altLang="zh-CN" i="1">
                              <a:latin typeface="Cambria Math" panose="02040503050406030204" pitchFamily="18" charset="0"/>
                              <a:ea typeface="Cambria Math" panose="02040503050406030204" pitchFamily="18" charset="0"/>
                            </a:rPr>
                            <m:t>𝒳</m:t>
                          </m:r>
                        </m:e>
                        <m:sub>
                          <m:r>
                            <a:rPr lang="en-US" altLang="zh-CN" i="1">
                              <a:latin typeface="Cambria Math" panose="02040503050406030204" pitchFamily="18" charset="0"/>
                            </a:rPr>
                            <m:t>𝑎</m:t>
                          </m:r>
                        </m:sub>
                        <m:sup>
                          <m:r>
                            <a:rPr lang="en-US" altLang="zh-CN" b="0" i="1" smtClean="0">
                              <a:latin typeface="Cambria Math" panose="02040503050406030204" pitchFamily="18" charset="0"/>
                            </a:rPr>
                            <m:t>𝑙</m:t>
                          </m:r>
                        </m:sup>
                      </m:sSubSup>
                      <m:r>
                        <a:rPr lang="en-US" altLang="zh-CN" b="0" i="0" smtClean="0">
                          <a:latin typeface="Cambria Math" panose="02040503050406030204" pitchFamily="18" charset="0"/>
                        </a:rPr>
                        <m:t>,</m:t>
                      </m:r>
                      <m:sSubSup>
                        <m:sSubSupPr>
                          <m:ctrlPr>
                            <a:rPr lang="en-US" altLang="zh-CN" i="1">
                              <a:latin typeface="Cambria Math" panose="02040503050406030204" pitchFamily="18" charset="0"/>
                            </a:rPr>
                          </m:ctrlPr>
                        </m:sSubSupPr>
                        <m:e>
                          <m:r>
                            <a:rPr lang="en-US" altLang="zh-CN" i="1">
                              <a:latin typeface="Cambria Math" panose="02040503050406030204" pitchFamily="18" charset="0"/>
                              <a:ea typeface="Cambria Math" panose="02040503050406030204" pitchFamily="18" charset="0"/>
                            </a:rPr>
                            <m:t>𝒳</m:t>
                          </m:r>
                        </m:e>
                        <m:sub>
                          <m:r>
                            <a:rPr lang="en-US" altLang="zh-CN" b="0" i="1" smtClean="0">
                              <a:latin typeface="Cambria Math" panose="02040503050406030204" pitchFamily="18" charset="0"/>
                              <a:ea typeface="Cambria Math" panose="02040503050406030204" pitchFamily="18" charset="0"/>
                            </a:rPr>
                            <m:t>𝑢</m:t>
                          </m:r>
                        </m:sub>
                        <m:sup>
                          <m:r>
                            <a:rPr lang="en-US" altLang="zh-CN" b="0" i="1" smtClean="0">
                              <a:latin typeface="Cambria Math" panose="02040503050406030204" pitchFamily="18" charset="0"/>
                            </a:rPr>
                            <m:t>𝑒</m:t>
                          </m:r>
                        </m:sup>
                      </m:sSubSup>
                      <m:r>
                        <a:rPr lang="en-US" altLang="zh-CN" b="0" i="1" smtClean="0">
                          <a:latin typeface="Cambria Math" panose="02040503050406030204" pitchFamily="18" charset="0"/>
                        </a:rPr>
                        <m:t>)</m:t>
                      </m:r>
                    </m:oMath>
                  </m:oMathPara>
                </a14:m>
                <a:endParaRPr lang="en-US" altLang="zh-CN" dirty="0">
                  <a:latin typeface="Times" pitchFamily="2" charset="0"/>
                </a:endParaRPr>
              </a:p>
            </p:txBody>
          </p:sp>
        </mc:Choice>
        <mc:Fallback xmlns="">
          <p:sp>
            <p:nvSpPr>
              <p:cNvPr id="26" name="Rectangle 10">
                <a:extLst>
                  <a:ext uri="{FF2B5EF4-FFF2-40B4-BE49-F238E27FC236}">
                    <a16:creationId xmlns:a16="http://schemas.microsoft.com/office/drawing/2014/main" id="{815CFF2F-CE30-3646-886A-D82FD11DEAD3}"/>
                  </a:ext>
                </a:extLst>
              </p:cNvPr>
              <p:cNvSpPr>
                <a:spLocks noRot="1" noChangeAspect="1" noMove="1" noResize="1" noEditPoints="1" noAdjustHandles="1" noChangeArrowheads="1" noChangeShapeType="1" noTextEdit="1"/>
              </p:cNvSpPr>
              <p:nvPr/>
            </p:nvSpPr>
            <p:spPr>
              <a:xfrm>
                <a:off x="7304307" y="3810000"/>
                <a:ext cx="2144493" cy="1467980"/>
              </a:xfrm>
              <a:prstGeom prst="rect">
                <a:avLst/>
              </a:prstGeom>
              <a:blipFill>
                <a:blip r:embed="rId7"/>
                <a:stretch>
                  <a:fillRect/>
                </a:stretch>
              </a:blipFill>
              <a:ln>
                <a:solidFill>
                  <a:srgbClr val="C00000"/>
                </a:solidFill>
                <a:prstDash val="sysDash"/>
              </a:ln>
            </p:spPr>
            <p:txBody>
              <a:bodyPr/>
              <a:lstStyle/>
              <a:p>
                <a:r>
                  <a:rPr lang="zh-CN" altLang="en-US">
                    <a:noFill/>
                  </a:rPr>
                  <a:t> </a:t>
                </a:r>
              </a:p>
            </p:txBody>
          </p:sp>
        </mc:Fallback>
      </mc:AlternateContent>
    </p:spTree>
    <p:extLst>
      <p:ext uri="{BB962C8B-B14F-4D97-AF65-F5344CB8AC3E}">
        <p14:creationId xmlns:p14="http://schemas.microsoft.com/office/powerpoint/2010/main" val="20487167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par>
                                <p:cTn id="13" presetID="22" presetClass="entr" presetSubtype="8"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par>
                                <p:cTn id="16" presetID="22" presetClass="entr" presetSubtype="8"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left)">
                                      <p:cBhvr>
                                        <p:cTn id="24" dur="500"/>
                                        <p:tgtEl>
                                          <p:spTgt spid="15"/>
                                        </p:tgtEl>
                                      </p:cBhvr>
                                    </p:animEffect>
                                  </p:childTnLst>
                                </p:cTn>
                              </p:par>
                              <p:par>
                                <p:cTn id="25" presetID="22" presetClass="entr" presetSubtype="8" fill="hold" grpId="1"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500"/>
                                        <p:tgtEl>
                                          <p:spTgt spid="20"/>
                                        </p:tgtEl>
                                      </p:cBhvr>
                                    </p:animEffect>
                                  </p:childTnLst>
                                </p:cTn>
                              </p:par>
                              <p:par>
                                <p:cTn id="28" presetID="22" presetClass="entr" presetSubtype="8" fill="hold" grpId="1"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left)">
                                      <p:cBhvr>
                                        <p:cTn id="30" dur="500"/>
                                        <p:tgtEl>
                                          <p:spTgt spid="21"/>
                                        </p:tgtEl>
                                      </p:cBhvr>
                                    </p:animEffect>
                                  </p:childTnLst>
                                </p:cTn>
                              </p:par>
                              <p:par>
                                <p:cTn id="31" presetID="22" presetClass="entr" presetSubtype="8" fill="hold" grpId="1"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ipe(left)">
                                      <p:cBhvr>
                                        <p:cTn id="36" dur="500"/>
                                        <p:tgtEl>
                                          <p:spTgt spid="4"/>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dissolve">
                                      <p:cBhvr>
                                        <p:cTn id="4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P spid="15" grpId="0"/>
      <p:bldP spid="20" grpId="1"/>
      <p:bldP spid="21" grpId="1"/>
      <p:bldP spid="22" grpId="1"/>
      <p:bldP spid="5" grpId="0"/>
      <p:bldP spid="2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906000" cy="1246955"/>
          </a:xfrm>
        </p:spPr>
        <p:txBody>
          <a:bodyPr/>
          <a:lstStyle/>
          <a:p>
            <a:r>
              <a:rPr lang="en-US" altLang="zh-CN" sz="3200" b="1" dirty="0">
                <a:solidFill>
                  <a:srgbClr val="000000"/>
                </a:solidFill>
                <a:latin typeface="Times" pitchFamily="2" charset="0"/>
                <a:ea typeface="黑体"/>
                <a:cs typeface="Arial" panose="020B0604020202020204" pitchFamily="34" charset="0"/>
              </a:rPr>
              <a:t>HEBR:</a:t>
            </a:r>
            <a:r>
              <a:rPr lang="zh-CN" altLang="en-US" sz="3200" b="1" dirty="0">
                <a:solidFill>
                  <a:srgbClr val="000000"/>
                </a:solidFill>
                <a:latin typeface="Times" pitchFamily="2" charset="0"/>
                <a:ea typeface="黑体"/>
                <a:cs typeface="Arial" panose="020B0604020202020204" pitchFamily="34" charset="0"/>
              </a:rPr>
              <a:t> </a:t>
            </a:r>
            <a:r>
              <a:rPr lang="en-US" altLang="zh-CN" sz="3200" b="1" dirty="0">
                <a:solidFill>
                  <a:srgbClr val="000000"/>
                </a:solidFill>
                <a:latin typeface="Times" pitchFamily="2" charset="0"/>
                <a:ea typeface="黑体"/>
                <a:cs typeface="Arial" panose="020B0604020202020204" pitchFamily="34" charset="0"/>
              </a:rPr>
              <a:t>Hierarchical </a:t>
            </a:r>
            <a:r>
              <a:rPr lang="en-US" sz="3200" b="1" dirty="0">
                <a:solidFill>
                  <a:srgbClr val="000000"/>
                </a:solidFill>
                <a:latin typeface="Times" pitchFamily="2" charset="0"/>
                <a:ea typeface="黑体"/>
                <a:cs typeface="Arial" panose="020B0604020202020204" pitchFamily="34" charset="0"/>
              </a:rPr>
              <a:t>Electricity-theft </a:t>
            </a:r>
            <a:br>
              <a:rPr lang="en-US" sz="3200" b="1" dirty="0">
                <a:solidFill>
                  <a:srgbClr val="000000"/>
                </a:solidFill>
                <a:latin typeface="Times" pitchFamily="2" charset="0"/>
                <a:ea typeface="黑体"/>
                <a:cs typeface="Arial" panose="020B0604020202020204" pitchFamily="34" charset="0"/>
              </a:rPr>
            </a:br>
            <a:r>
              <a:rPr lang="en-US" sz="3200" b="1" dirty="0">
                <a:solidFill>
                  <a:srgbClr val="000000"/>
                </a:solidFill>
                <a:latin typeface="Times" pitchFamily="2" charset="0"/>
                <a:ea typeface="黑体"/>
                <a:cs typeface="Arial" panose="020B0604020202020204" pitchFamily="34" charset="0"/>
              </a:rPr>
              <a:t>Behavior Recognition</a:t>
            </a:r>
            <a:endParaRPr lang="en-US" sz="3200" dirty="0">
              <a:latin typeface="Times" pitchFamily="2" charset="0"/>
              <a:cs typeface="Arial" panose="020B0604020202020204" pitchFamily="34" charset="0"/>
            </a:endParaRPr>
          </a:p>
        </p:txBody>
      </p:sp>
      <p:pic>
        <p:nvPicPr>
          <p:cNvPr id="16" name="Picture 15">
            <a:extLst>
              <a:ext uri="{FF2B5EF4-FFF2-40B4-BE49-F238E27FC236}">
                <a16:creationId xmlns:a16="http://schemas.microsoft.com/office/drawing/2014/main" id="{4FE53CB1-212B-994E-9FB5-4FBB2346548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2708" y="1759342"/>
            <a:ext cx="6452937" cy="4198612"/>
          </a:xfrm>
          <a:prstGeom prst="rect">
            <a:avLst/>
          </a:prstGeom>
        </p:spPr>
      </p:pic>
      <p:sp>
        <p:nvSpPr>
          <p:cNvPr id="17" name="Rectangle 16">
            <a:extLst>
              <a:ext uri="{FF2B5EF4-FFF2-40B4-BE49-F238E27FC236}">
                <a16:creationId xmlns:a16="http://schemas.microsoft.com/office/drawing/2014/main" id="{7863A68E-9B13-E64D-886F-F8CC29FB7E9C}"/>
              </a:ext>
            </a:extLst>
          </p:cNvPr>
          <p:cNvSpPr/>
          <p:nvPr/>
        </p:nvSpPr>
        <p:spPr>
          <a:xfrm>
            <a:off x="6709191" y="2920636"/>
            <a:ext cx="2947737" cy="81266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r>
              <a:rPr kumimoji="1" lang="en-US" altLang="zh-CN" dirty="0">
                <a:solidFill>
                  <a:srgbClr val="000000"/>
                </a:solidFill>
                <a:latin typeface="Times" pitchFamily="2" charset="0"/>
                <a:cs typeface="Arial" panose="020B0604020202020204" pitchFamily="34" charset="0"/>
              </a:rPr>
              <a:t>model the influence from macro/</a:t>
            </a:r>
            <a:r>
              <a:rPr kumimoji="1" lang="en-US" altLang="zh-CN" dirty="0" err="1">
                <a:solidFill>
                  <a:srgbClr val="000000"/>
                </a:solidFill>
                <a:latin typeface="Times" pitchFamily="2" charset="0"/>
                <a:cs typeface="Arial" panose="020B0604020202020204" pitchFamily="34" charset="0"/>
              </a:rPr>
              <a:t>meso</a:t>
            </a:r>
            <a:r>
              <a:rPr kumimoji="1" lang="zh-CN" altLang="en-US" dirty="0">
                <a:solidFill>
                  <a:srgbClr val="000000"/>
                </a:solidFill>
                <a:latin typeface="Times" pitchFamily="2" charset="0"/>
                <a:cs typeface="Arial" panose="020B0604020202020204" pitchFamily="34" charset="0"/>
              </a:rPr>
              <a:t> </a:t>
            </a:r>
            <a:r>
              <a:rPr kumimoji="1" lang="en-US" altLang="zh-CN" dirty="0">
                <a:solidFill>
                  <a:srgbClr val="000000"/>
                </a:solidFill>
                <a:latin typeface="Times" pitchFamily="2" charset="0"/>
                <a:cs typeface="Arial" panose="020B0604020202020204" pitchFamily="34" charset="0"/>
              </a:rPr>
              <a:t>to</a:t>
            </a:r>
            <a:r>
              <a:rPr kumimoji="1" lang="zh-CN" altLang="en-US" dirty="0">
                <a:solidFill>
                  <a:srgbClr val="000000"/>
                </a:solidFill>
                <a:latin typeface="Times" pitchFamily="2" charset="0"/>
                <a:cs typeface="Arial" panose="020B0604020202020204" pitchFamily="34" charset="0"/>
              </a:rPr>
              <a:t> </a:t>
            </a:r>
            <a:r>
              <a:rPr kumimoji="1" lang="en-US" altLang="zh-CN" dirty="0">
                <a:solidFill>
                  <a:srgbClr val="000000"/>
                </a:solidFill>
                <a:latin typeface="Times" pitchFamily="2" charset="0"/>
                <a:cs typeface="Arial" panose="020B0604020202020204" pitchFamily="34" charset="0"/>
              </a:rPr>
              <a:t>micro</a:t>
            </a:r>
            <a:r>
              <a:rPr kumimoji="1" lang="zh-CN" altLang="en-US" dirty="0">
                <a:solidFill>
                  <a:srgbClr val="000000"/>
                </a:solidFill>
                <a:latin typeface="Times" pitchFamily="2" charset="0"/>
                <a:cs typeface="Arial" panose="020B0604020202020204" pitchFamily="34" charset="0"/>
              </a:rPr>
              <a:t> </a:t>
            </a:r>
            <a:r>
              <a:rPr kumimoji="1" lang="en-US" altLang="zh-CN" dirty="0">
                <a:solidFill>
                  <a:srgbClr val="000000"/>
                </a:solidFill>
                <a:latin typeface="Times" pitchFamily="2" charset="0"/>
                <a:cs typeface="Arial" panose="020B0604020202020204" pitchFamily="34" charset="0"/>
              </a:rPr>
              <a:t>info.</a:t>
            </a:r>
          </a:p>
        </p:txBody>
      </p:sp>
      <p:sp>
        <p:nvSpPr>
          <p:cNvPr id="18" name="Rectangle 17">
            <a:extLst>
              <a:ext uri="{FF2B5EF4-FFF2-40B4-BE49-F238E27FC236}">
                <a16:creationId xmlns:a16="http://schemas.microsoft.com/office/drawing/2014/main" id="{388794FF-CBE8-904D-BDC2-30145ACD9380}"/>
              </a:ext>
            </a:extLst>
          </p:cNvPr>
          <p:cNvSpPr/>
          <p:nvPr/>
        </p:nvSpPr>
        <p:spPr>
          <a:xfrm>
            <a:off x="6701170" y="3879222"/>
            <a:ext cx="2947737" cy="81266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r>
              <a:rPr kumimoji="1" lang="en-US" altLang="zh-CN" dirty="0">
                <a:solidFill>
                  <a:srgbClr val="000000"/>
                </a:solidFill>
                <a:latin typeface="Times" pitchFamily="2" charset="0"/>
                <a:cs typeface="Arial" panose="020B0604020202020204" pitchFamily="34" charset="0"/>
              </a:rPr>
              <a:t>uniform the influence from macro and meso level.</a:t>
            </a:r>
          </a:p>
        </p:txBody>
      </p:sp>
      <p:sp>
        <p:nvSpPr>
          <p:cNvPr id="19" name="Rectangle 18">
            <a:extLst>
              <a:ext uri="{FF2B5EF4-FFF2-40B4-BE49-F238E27FC236}">
                <a16:creationId xmlns:a16="http://schemas.microsoft.com/office/drawing/2014/main" id="{D937B466-7AF3-7C4F-92C7-F9DEF8BA98F8}"/>
              </a:ext>
            </a:extLst>
          </p:cNvPr>
          <p:cNvSpPr/>
          <p:nvPr/>
        </p:nvSpPr>
        <p:spPr>
          <a:xfrm>
            <a:off x="6718383" y="4788698"/>
            <a:ext cx="2947737" cy="81266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r>
              <a:rPr kumimoji="1" lang="en-US" altLang="zh-CN" dirty="0">
                <a:solidFill>
                  <a:srgbClr val="000000"/>
                </a:solidFill>
                <a:latin typeface="Times" pitchFamily="2" charset="0"/>
                <a:cs typeface="Arial" panose="020B0604020202020204" pitchFamily="34" charset="0"/>
              </a:rPr>
              <a:t>estimate the probability of electricity theft.</a:t>
            </a:r>
          </a:p>
        </p:txBody>
      </p:sp>
      <p:cxnSp>
        <p:nvCxnSpPr>
          <p:cNvPr id="23" name="Straight Connector 22">
            <a:extLst>
              <a:ext uri="{FF2B5EF4-FFF2-40B4-BE49-F238E27FC236}">
                <a16:creationId xmlns:a16="http://schemas.microsoft.com/office/drawing/2014/main" id="{56087C22-D639-044A-8050-DD0A0C36C555}"/>
              </a:ext>
            </a:extLst>
          </p:cNvPr>
          <p:cNvCxnSpPr/>
          <p:nvPr/>
        </p:nvCxnSpPr>
        <p:spPr>
          <a:xfrm>
            <a:off x="6248400" y="3276600"/>
            <a:ext cx="452770" cy="0"/>
          </a:xfrm>
          <a:prstGeom prst="line">
            <a:avLst/>
          </a:prstGeom>
          <a:ln/>
        </p:spPr>
        <p:style>
          <a:lnRef idx="2">
            <a:schemeClr val="dk1"/>
          </a:lnRef>
          <a:fillRef idx="1">
            <a:schemeClr val="lt1"/>
          </a:fillRef>
          <a:effectRef idx="0">
            <a:schemeClr val="dk1"/>
          </a:effectRef>
          <a:fontRef idx="minor">
            <a:schemeClr val="dk1"/>
          </a:fontRef>
        </p:style>
      </p:cxnSp>
      <p:cxnSp>
        <p:nvCxnSpPr>
          <p:cNvPr id="24" name="Straight Connector 23">
            <a:extLst>
              <a:ext uri="{FF2B5EF4-FFF2-40B4-BE49-F238E27FC236}">
                <a16:creationId xmlns:a16="http://schemas.microsoft.com/office/drawing/2014/main" id="{EA021599-719F-A247-BACB-1B7EBD29189C}"/>
              </a:ext>
            </a:extLst>
          </p:cNvPr>
          <p:cNvCxnSpPr/>
          <p:nvPr/>
        </p:nvCxnSpPr>
        <p:spPr>
          <a:xfrm>
            <a:off x="6248400" y="4267200"/>
            <a:ext cx="452770" cy="0"/>
          </a:xfrm>
          <a:prstGeom prst="line">
            <a:avLst/>
          </a:prstGeom>
          <a:ln/>
        </p:spPr>
        <p:style>
          <a:lnRef idx="2">
            <a:schemeClr val="dk1"/>
          </a:lnRef>
          <a:fillRef idx="1">
            <a:schemeClr val="lt1"/>
          </a:fillRef>
          <a:effectRef idx="0">
            <a:schemeClr val="dk1"/>
          </a:effectRef>
          <a:fontRef idx="minor">
            <a:schemeClr val="dk1"/>
          </a:fontRef>
        </p:style>
      </p:cxnSp>
      <p:cxnSp>
        <p:nvCxnSpPr>
          <p:cNvPr id="25" name="Straight Connector 24">
            <a:extLst>
              <a:ext uri="{FF2B5EF4-FFF2-40B4-BE49-F238E27FC236}">
                <a16:creationId xmlns:a16="http://schemas.microsoft.com/office/drawing/2014/main" id="{1B0D454C-19FB-1B4F-A821-5E7691B68F12}"/>
              </a:ext>
            </a:extLst>
          </p:cNvPr>
          <p:cNvCxnSpPr/>
          <p:nvPr/>
        </p:nvCxnSpPr>
        <p:spPr>
          <a:xfrm>
            <a:off x="6256421" y="5181600"/>
            <a:ext cx="452770" cy="0"/>
          </a:xfrm>
          <a:prstGeom prst="line">
            <a:avLst/>
          </a:prstGeom>
          <a:ln/>
        </p:spPr>
        <p:style>
          <a:lnRef idx="2">
            <a:schemeClr val="dk1"/>
          </a:lnRef>
          <a:fillRef idx="1">
            <a:schemeClr val="lt1"/>
          </a:fillRef>
          <a:effectRef idx="0">
            <a:schemeClr val="dk1"/>
          </a:effectRef>
          <a:fontRef idx="minor">
            <a:schemeClr val="dk1"/>
          </a:fontRef>
        </p:style>
      </p:cxnSp>
      <p:sp>
        <p:nvSpPr>
          <p:cNvPr id="3" name="Rectangle 2">
            <a:extLst>
              <a:ext uri="{FF2B5EF4-FFF2-40B4-BE49-F238E27FC236}">
                <a16:creationId xmlns:a16="http://schemas.microsoft.com/office/drawing/2014/main" id="{4019DE1B-6BE5-1347-8A07-58338439242B}"/>
              </a:ext>
            </a:extLst>
          </p:cNvPr>
          <p:cNvSpPr/>
          <p:nvPr/>
        </p:nvSpPr>
        <p:spPr>
          <a:xfrm>
            <a:off x="6701170" y="1690296"/>
            <a:ext cx="3070475" cy="1015663"/>
          </a:xfrm>
          <a:prstGeom prst="rect">
            <a:avLst/>
          </a:prstGeom>
        </p:spPr>
        <p:txBody>
          <a:bodyPr wrap="square">
            <a:spAutoFit/>
          </a:bodyPr>
          <a:lstStyle/>
          <a:p>
            <a:r>
              <a:rPr kumimoji="1" lang="en-US" altLang="zh-CN" sz="2000" dirty="0">
                <a:latin typeface="Times" pitchFamily="2" charset="0"/>
                <a:cs typeface="Arial" panose="020B0604020202020204" pitchFamily="34" charset="0"/>
              </a:rPr>
              <a:t>HEBR contains three levels of </a:t>
            </a:r>
            <a:r>
              <a:rPr kumimoji="1" lang="en-US" altLang="zh-CN" sz="2000" dirty="0">
                <a:solidFill>
                  <a:srgbClr val="C00000"/>
                </a:solidFill>
                <a:latin typeface="Times" pitchFamily="2" charset="0"/>
                <a:cs typeface="Arial" panose="020B0604020202020204" pitchFamily="34" charset="0"/>
              </a:rPr>
              <a:t>feature extraction</a:t>
            </a:r>
            <a:r>
              <a:rPr kumimoji="1" lang="en-US" altLang="zh-CN" sz="2000" dirty="0">
                <a:latin typeface="Times" pitchFamily="2" charset="0"/>
                <a:cs typeface="Arial" panose="020B0604020202020204" pitchFamily="34" charset="0"/>
              </a:rPr>
              <a:t> and </a:t>
            </a:r>
            <a:r>
              <a:rPr kumimoji="1" lang="en-US" altLang="zh-CN" sz="2000" dirty="0">
                <a:solidFill>
                  <a:srgbClr val="C00000"/>
                </a:solidFill>
                <a:latin typeface="Times" pitchFamily="2" charset="0"/>
                <a:cs typeface="Arial" panose="020B0604020202020204" pitchFamily="34" charset="0"/>
              </a:rPr>
              <a:t>hierarchical fusion</a:t>
            </a:r>
          </a:p>
        </p:txBody>
      </p:sp>
    </p:spTree>
    <p:extLst>
      <p:ext uri="{BB962C8B-B14F-4D97-AF65-F5344CB8AC3E}">
        <p14:creationId xmlns:p14="http://schemas.microsoft.com/office/powerpoint/2010/main" val="7178292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500"/>
                                        <p:tgtEl>
                                          <p:spTgt spid="17"/>
                                        </p:tgtEl>
                                      </p:cBhvr>
                                    </p:animEffect>
                                  </p:childTnLst>
                                </p:cTn>
                              </p:par>
                              <p:par>
                                <p:cTn id="12" presetID="9" presetClass="entr" presetSubtype="0" fill="hold" nodeType="with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dissolve">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dissolve">
                                      <p:cBhvr>
                                        <p:cTn id="19" dur="500"/>
                                        <p:tgtEl>
                                          <p:spTgt spid="18"/>
                                        </p:tgtEl>
                                      </p:cBhvr>
                                    </p:animEffect>
                                  </p:childTnLst>
                                </p:cTn>
                              </p:par>
                              <p:par>
                                <p:cTn id="20" presetID="9"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dissolv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dissolve">
                                      <p:cBhvr>
                                        <p:cTn id="27" dur="500"/>
                                        <p:tgtEl>
                                          <p:spTgt spid="19"/>
                                        </p:tgtEl>
                                      </p:cBhvr>
                                    </p:animEffect>
                                  </p:childTnLst>
                                </p:cTn>
                              </p:par>
                              <p:par>
                                <p:cTn id="28" presetID="9" presetClass="entr" presetSubtype="0"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dissolve">
                                      <p:cBhvr>
                                        <p:cTn id="3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4FE53CB1-212B-994E-9FB5-4FBB2346548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2708" y="1759342"/>
            <a:ext cx="6452937" cy="4198612"/>
          </a:xfrm>
          <a:prstGeom prst="rect">
            <a:avLst/>
          </a:prstGeom>
        </p:spPr>
      </p:pic>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7863A68E-9B13-E64D-886F-F8CC29FB7E9C}"/>
                  </a:ext>
                </a:extLst>
              </p:cNvPr>
              <p:cNvSpPr/>
              <p:nvPr/>
            </p:nvSpPr>
            <p:spPr>
              <a:xfrm>
                <a:off x="4648200" y="1399355"/>
                <a:ext cx="5181600" cy="5230045"/>
              </a:xfrm>
              <a:prstGeom prst="rect">
                <a:avLst/>
              </a:prstGeom>
              <a:solidFill>
                <a:srgbClr val="FFFFFF"/>
              </a:solidFill>
              <a:ln w="28575" cmpd="sng">
                <a:solidFill>
                  <a:srgbClr val="C00000"/>
                </a:solidFill>
                <a:prstDash val="sysDash"/>
              </a:ln>
            </p:spPr>
            <p:style>
              <a:lnRef idx="1">
                <a:schemeClr val="accent1"/>
              </a:lnRef>
              <a:fillRef idx="3">
                <a:schemeClr val="accent1"/>
              </a:fillRef>
              <a:effectRef idx="2">
                <a:schemeClr val="accent1"/>
              </a:effectRef>
              <a:fontRef idx="minor">
                <a:schemeClr val="lt1"/>
              </a:fontRef>
            </p:style>
            <p:txBody>
              <a:bodyPr rtlCol="0" anchor="t" anchorCtr="0"/>
              <a:lstStyle/>
              <a:p>
                <a:r>
                  <a:rPr kumimoji="1" lang="zh-CN" altLang="en-US" sz="2400" dirty="0">
                    <a:solidFill>
                      <a:srgbClr val="000000"/>
                    </a:solidFill>
                    <a:latin typeface="Times" pitchFamily="2" charset="0"/>
                    <a:cs typeface="Arial" panose="020B0604020202020204" pitchFamily="34" charset="0"/>
                  </a:rPr>
                  <a:t> </a:t>
                </a:r>
                <a:r>
                  <a:rPr kumimoji="1" lang="en-US" altLang="zh-CN" sz="2400" dirty="0">
                    <a:solidFill>
                      <a:srgbClr val="000000"/>
                    </a:solidFill>
                    <a:latin typeface="Times" pitchFamily="2" charset="0"/>
                    <a:cs typeface="Arial" panose="020B0604020202020204" pitchFamily="34" charset="0"/>
                  </a:rPr>
                  <a:t>Recurrent</a:t>
                </a:r>
                <a:r>
                  <a:rPr kumimoji="1" lang="zh-CN" altLang="en-US" sz="2400" dirty="0">
                    <a:solidFill>
                      <a:srgbClr val="000000"/>
                    </a:solidFill>
                    <a:latin typeface="Times" pitchFamily="2" charset="0"/>
                    <a:cs typeface="Arial" panose="020B0604020202020204" pitchFamily="34" charset="0"/>
                  </a:rPr>
                  <a:t> </a:t>
                </a:r>
                <a:r>
                  <a:rPr kumimoji="1" lang="en-US" altLang="zh-CN" sz="2400" dirty="0">
                    <a:solidFill>
                      <a:srgbClr val="000000"/>
                    </a:solidFill>
                    <a:latin typeface="Times" pitchFamily="2" charset="0"/>
                    <a:cs typeface="Arial" panose="020B0604020202020204" pitchFamily="34" charset="0"/>
                  </a:rPr>
                  <a:t>and</a:t>
                </a:r>
                <a:r>
                  <a:rPr kumimoji="1" lang="zh-CN" altLang="en-US" sz="2400" dirty="0">
                    <a:solidFill>
                      <a:srgbClr val="000000"/>
                    </a:solidFill>
                    <a:latin typeface="Times" pitchFamily="2" charset="0"/>
                    <a:cs typeface="Arial" panose="020B0604020202020204" pitchFamily="34" charset="0"/>
                  </a:rPr>
                  <a:t> </a:t>
                </a:r>
                <a:r>
                  <a:rPr kumimoji="1" lang="en-US" altLang="zh-CN" sz="2400" dirty="0">
                    <a:solidFill>
                      <a:srgbClr val="000000"/>
                    </a:solidFill>
                    <a:latin typeface="Times" pitchFamily="2" charset="0"/>
                    <a:cs typeface="Arial" panose="020B0604020202020204" pitchFamily="34" charset="0"/>
                  </a:rPr>
                  <a:t>Fusion Layers</a:t>
                </a:r>
              </a:p>
              <a:p>
                <a:endParaRPr kumimoji="1" lang="en-US" altLang="zh-CN" sz="2400" dirty="0">
                  <a:solidFill>
                    <a:srgbClr val="000000"/>
                  </a:solidFill>
                  <a:latin typeface="Times" pitchFamily="2" charset="0"/>
                  <a:cs typeface="Arial" panose="020B0604020202020204" pitchFamily="34" charset="0"/>
                </a:endParaRPr>
              </a:p>
              <a:p>
                <a:endParaRPr kumimoji="1" lang="en-US" altLang="zh-CN" sz="2400" dirty="0">
                  <a:solidFill>
                    <a:srgbClr val="000000"/>
                  </a:solidFill>
                  <a:latin typeface="Times" pitchFamily="2" charset="0"/>
                  <a:cs typeface="Arial" panose="020B0604020202020204" pitchFamily="34" charset="0"/>
                </a:endParaRPr>
              </a:p>
              <a:p>
                <a:endParaRPr kumimoji="1" lang="en-US" altLang="zh-CN" sz="2400" dirty="0">
                  <a:solidFill>
                    <a:srgbClr val="000000"/>
                  </a:solidFill>
                  <a:latin typeface="Times" pitchFamily="2" charset="0"/>
                  <a:cs typeface="Arial" panose="020B0604020202020204" pitchFamily="34" charset="0"/>
                </a:endParaRPr>
              </a:p>
              <a:p>
                <a:endParaRPr kumimoji="1" lang="en-US" altLang="zh-CN" sz="2400" dirty="0">
                  <a:solidFill>
                    <a:srgbClr val="000000"/>
                  </a:solidFill>
                  <a:latin typeface="Times" pitchFamily="2" charset="0"/>
                  <a:cs typeface="Arial" panose="020B0604020202020204" pitchFamily="34" charset="0"/>
                </a:endParaRPr>
              </a:p>
              <a:p>
                <a:endParaRPr kumimoji="1" lang="en-US" altLang="zh-CN" sz="2400" dirty="0">
                  <a:solidFill>
                    <a:srgbClr val="000000"/>
                  </a:solidFill>
                  <a:latin typeface="Times" pitchFamily="2" charset="0"/>
                  <a:cs typeface="Arial" panose="020B0604020202020204" pitchFamily="34" charset="0"/>
                </a:endParaRPr>
              </a:p>
              <a:p>
                <a:endParaRPr kumimoji="1" lang="en-US" altLang="zh-CN" sz="2400" dirty="0">
                  <a:solidFill>
                    <a:srgbClr val="000000"/>
                  </a:solidFill>
                  <a:latin typeface="Times" pitchFamily="2" charset="0"/>
                  <a:cs typeface="Arial" panose="020B0604020202020204" pitchFamily="34" charset="0"/>
                </a:endParaRPr>
              </a:p>
              <a:p>
                <a:endParaRPr kumimoji="1" lang="en-US" altLang="zh-CN" sz="2400" dirty="0">
                  <a:solidFill>
                    <a:srgbClr val="000000"/>
                  </a:solidFill>
                  <a:latin typeface="Times" pitchFamily="2" charset="0"/>
                  <a:cs typeface="Arial" panose="020B0604020202020204" pitchFamily="34" charset="0"/>
                </a:endParaRPr>
              </a:p>
              <a:p>
                <a:endParaRPr kumimoji="1" lang="en-US" altLang="zh-CN" sz="2400" dirty="0">
                  <a:solidFill>
                    <a:srgbClr val="000000"/>
                  </a:solidFill>
                  <a:latin typeface="Times" pitchFamily="2" charset="0"/>
                  <a:cs typeface="Arial" panose="020B0604020202020204" pitchFamily="34" charset="0"/>
                </a:endParaRPr>
              </a:p>
              <a:p>
                <a:endParaRPr kumimoji="1" lang="en-US" altLang="zh-CN" sz="2400" dirty="0">
                  <a:solidFill>
                    <a:srgbClr val="000000"/>
                  </a:solidFill>
                  <a:latin typeface="Times" pitchFamily="2" charset="0"/>
                  <a:cs typeface="Arial" panose="020B0604020202020204" pitchFamily="34" charset="0"/>
                </a:endParaRPr>
              </a:p>
              <a:p>
                <a:endParaRPr kumimoji="1" lang="en-US" altLang="zh-CN" sz="2400" dirty="0">
                  <a:solidFill>
                    <a:srgbClr val="000000"/>
                  </a:solidFill>
                  <a:latin typeface="Times" pitchFamily="2" charset="0"/>
                  <a:cs typeface="Arial" panose="020B0604020202020204" pitchFamily="34" charset="0"/>
                </a:endParaRPr>
              </a:p>
              <a:p>
                <a:r>
                  <a:rPr kumimoji="1" lang="zh-CN" altLang="en-US" dirty="0">
                    <a:solidFill>
                      <a:srgbClr val="000000"/>
                    </a:solidFill>
                    <a:latin typeface="Times" pitchFamily="2" charset="0"/>
                    <a:cs typeface="Arial" panose="020B0604020202020204" pitchFamily="34" charset="0"/>
                  </a:rPr>
                  <a:t>  </a:t>
                </a:r>
                <a:r>
                  <a:rPr kumimoji="1" lang="en-US" altLang="zh-CN" dirty="0">
                    <a:solidFill>
                      <a:srgbClr val="000000"/>
                    </a:solidFill>
                    <a:latin typeface="Times" pitchFamily="2" charset="0"/>
                    <a:cs typeface="Arial" panose="020B0604020202020204" pitchFamily="34" charset="0"/>
                  </a:rPr>
                  <a:t>Current</a:t>
                </a:r>
                <a:r>
                  <a:rPr kumimoji="1" lang="zh-CN" altLang="en-US" dirty="0">
                    <a:solidFill>
                      <a:srgbClr val="000000"/>
                    </a:solidFill>
                    <a:latin typeface="Times" pitchFamily="2" charset="0"/>
                    <a:cs typeface="Arial" panose="020B0604020202020204" pitchFamily="34" charset="0"/>
                  </a:rPr>
                  <a:t> </a:t>
                </a:r>
                <a:r>
                  <a:rPr kumimoji="1" lang="en-US" altLang="zh-CN" dirty="0">
                    <a:solidFill>
                      <a:srgbClr val="000000"/>
                    </a:solidFill>
                    <a:latin typeface="Times" pitchFamily="2" charset="0"/>
                    <a:cs typeface="Arial" panose="020B0604020202020204" pitchFamily="34" charset="0"/>
                  </a:rPr>
                  <a:t>input</a:t>
                </a:r>
                <a:r>
                  <a:rPr kumimoji="1" lang="zh-CN" altLang="en-US" dirty="0">
                    <a:solidFill>
                      <a:srgbClr val="000000"/>
                    </a:solidFill>
                    <a:latin typeface="Times" pitchFamily="2" charset="0"/>
                    <a:cs typeface="Arial" panose="020B0604020202020204" pitchFamily="34" charset="0"/>
                  </a:rPr>
                  <a:t> </a:t>
                </a:r>
                <a:r>
                  <a:rPr kumimoji="1" lang="en-US" altLang="zh-CN" dirty="0">
                    <a:solidFill>
                      <a:srgbClr val="000000"/>
                    </a:solidFill>
                    <a:latin typeface="Times" pitchFamily="2" charset="0"/>
                    <a:cs typeface="Arial" panose="020B0604020202020204" pitchFamily="34" charset="0"/>
                  </a:rPr>
                  <a:t>in</a:t>
                </a:r>
                <a:r>
                  <a:rPr kumimoji="1" lang="zh-CN" altLang="en-US" dirty="0">
                    <a:solidFill>
                      <a:srgbClr val="000000"/>
                    </a:solidFill>
                    <a:latin typeface="Times" pitchFamily="2" charset="0"/>
                    <a:cs typeface="Arial" panose="020B0604020202020204" pitchFamily="34" charset="0"/>
                  </a:rPr>
                  <a:t> </a:t>
                </a:r>
                <a:r>
                  <a:rPr kumimoji="1" lang="en-US" altLang="zh-CN" dirty="0">
                    <a:solidFill>
                      <a:srgbClr val="000000"/>
                    </a:solidFill>
                    <a:latin typeface="Times" pitchFamily="2" charset="0"/>
                    <a:cs typeface="Arial" panose="020B0604020202020204" pitchFamily="34" charset="0"/>
                  </a:rPr>
                  <a:t>the</a:t>
                </a:r>
                <a:r>
                  <a:rPr kumimoji="1" lang="zh-CN" altLang="en-US" dirty="0">
                    <a:solidFill>
                      <a:srgbClr val="000000"/>
                    </a:solidFill>
                    <a:latin typeface="Times" pitchFamily="2" charset="0"/>
                    <a:cs typeface="Arial" panose="020B0604020202020204" pitchFamily="34" charset="0"/>
                  </a:rPr>
                  <a:t> </a:t>
                </a:r>
                <a:r>
                  <a:rPr kumimoji="1" lang="en-US" altLang="zh-CN" dirty="0">
                    <a:solidFill>
                      <a:srgbClr val="000000"/>
                    </a:solidFill>
                    <a:latin typeface="Times" pitchFamily="2" charset="0"/>
                    <a:cs typeface="Arial" panose="020B0604020202020204" pitchFamily="34" charset="0"/>
                  </a:rPr>
                  <a:t>k-</a:t>
                </a:r>
                <a:r>
                  <a:rPr kumimoji="1" lang="en-US" altLang="zh-CN" dirty="0" err="1">
                    <a:solidFill>
                      <a:srgbClr val="000000"/>
                    </a:solidFill>
                    <a:latin typeface="Times" pitchFamily="2" charset="0"/>
                    <a:cs typeface="Arial" panose="020B0604020202020204" pitchFamily="34" charset="0"/>
                  </a:rPr>
                  <a:t>th</a:t>
                </a:r>
                <a:r>
                  <a:rPr kumimoji="1" lang="zh-CN" altLang="en-US" dirty="0">
                    <a:solidFill>
                      <a:srgbClr val="000000"/>
                    </a:solidFill>
                    <a:latin typeface="Times" pitchFamily="2" charset="0"/>
                    <a:cs typeface="Arial" panose="020B0604020202020204" pitchFamily="34" charset="0"/>
                  </a:rPr>
                  <a:t> </a:t>
                </a:r>
                <a:r>
                  <a:rPr kumimoji="1" lang="en-US" altLang="zh-CN" dirty="0">
                    <a:solidFill>
                      <a:srgbClr val="000000"/>
                    </a:solidFill>
                    <a:latin typeface="Times" pitchFamily="2" charset="0"/>
                    <a:cs typeface="Arial" panose="020B0604020202020204" pitchFamily="34" charset="0"/>
                  </a:rPr>
                  <a:t>level</a:t>
                </a:r>
                <a:r>
                  <a:rPr kumimoji="1" lang="zh-CN" altLang="en-US" dirty="0">
                    <a:solidFill>
                      <a:srgbClr val="000000"/>
                    </a:solidFill>
                    <a:latin typeface="Times" pitchFamily="2" charset="0"/>
                    <a:cs typeface="Arial" panose="020B0604020202020204" pitchFamily="34" charset="0"/>
                  </a:rPr>
                  <a:t> </a:t>
                </a:r>
                <a14:m>
                  <m:oMath xmlns:m="http://schemas.openxmlformats.org/officeDocument/2006/math">
                    <m:sSubSup>
                      <m:sSubSupPr>
                        <m:ctrlPr>
                          <a:rPr kumimoji="1" lang="en-US" altLang="zh-CN" i="1">
                            <a:solidFill>
                              <a:srgbClr val="000000"/>
                            </a:solidFill>
                            <a:latin typeface="Cambria Math" panose="02040503050406030204" pitchFamily="18" charset="0"/>
                            <a:cs typeface="Arial" panose="020B0604020202020204" pitchFamily="34" charset="0"/>
                          </a:rPr>
                        </m:ctrlPr>
                      </m:sSubSupPr>
                      <m:e>
                        <m:r>
                          <a:rPr kumimoji="1" lang="en-US" altLang="zh-CN" b="0" i="1" smtClean="0">
                            <a:solidFill>
                              <a:srgbClr val="000000"/>
                            </a:solidFill>
                            <a:latin typeface="Cambria Math" panose="02040503050406030204" pitchFamily="18" charset="0"/>
                            <a:cs typeface="Arial" panose="020B0604020202020204" pitchFamily="34" charset="0"/>
                          </a:rPr>
                          <m:t>𝐼</m:t>
                        </m:r>
                      </m:e>
                      <m:sub>
                        <m:r>
                          <a:rPr kumimoji="1" lang="en-US" altLang="zh-CN" i="1">
                            <a:solidFill>
                              <a:srgbClr val="000000"/>
                            </a:solidFill>
                            <a:latin typeface="Cambria Math" panose="02040503050406030204" pitchFamily="18" charset="0"/>
                            <a:cs typeface="Arial" panose="020B0604020202020204" pitchFamily="34" charset="0"/>
                          </a:rPr>
                          <m:t>𝑡</m:t>
                        </m:r>
                      </m:sub>
                      <m:sup>
                        <m:r>
                          <a:rPr kumimoji="1" lang="en-US" altLang="zh-CN" i="1">
                            <a:solidFill>
                              <a:srgbClr val="000000"/>
                            </a:solidFill>
                            <a:latin typeface="Cambria Math" panose="02040503050406030204" pitchFamily="18" charset="0"/>
                            <a:cs typeface="Arial" panose="020B0604020202020204" pitchFamily="34" charset="0"/>
                          </a:rPr>
                          <m:t>(</m:t>
                        </m:r>
                        <m:r>
                          <a:rPr kumimoji="1" lang="en-US" altLang="zh-CN" i="1">
                            <a:solidFill>
                              <a:srgbClr val="000000"/>
                            </a:solidFill>
                            <a:latin typeface="Cambria Math" panose="02040503050406030204" pitchFamily="18" charset="0"/>
                            <a:cs typeface="Arial" panose="020B0604020202020204" pitchFamily="34" charset="0"/>
                          </a:rPr>
                          <m:t>𝑘</m:t>
                        </m:r>
                        <m:r>
                          <a:rPr kumimoji="1" lang="en-US" altLang="zh-CN" i="1">
                            <a:solidFill>
                              <a:srgbClr val="000000"/>
                            </a:solidFill>
                            <a:latin typeface="Cambria Math" panose="02040503050406030204" pitchFamily="18" charset="0"/>
                            <a:cs typeface="Arial" panose="020B0604020202020204" pitchFamily="34" charset="0"/>
                          </a:rPr>
                          <m:t>)</m:t>
                        </m:r>
                      </m:sup>
                    </m:sSubSup>
                  </m:oMath>
                </a14:m>
                <a:endParaRPr kumimoji="1" lang="en-US" altLang="zh-CN" dirty="0">
                  <a:solidFill>
                    <a:srgbClr val="000000"/>
                  </a:solidFill>
                  <a:latin typeface="Times" pitchFamily="2" charset="0"/>
                  <a:cs typeface="Arial" panose="020B0604020202020204" pitchFamily="34" charset="0"/>
                </a:endParaRPr>
              </a:p>
              <a:p>
                <a:r>
                  <a:rPr kumimoji="1" lang="zh-CN" altLang="en-US" dirty="0">
                    <a:solidFill>
                      <a:srgbClr val="000000"/>
                    </a:solidFill>
                    <a:latin typeface="Times" pitchFamily="2" charset="0"/>
                    <a:cs typeface="Arial" panose="020B0604020202020204" pitchFamily="34" charset="0"/>
                  </a:rPr>
                  <a:t>  </a:t>
                </a:r>
                <a:r>
                  <a:rPr kumimoji="1" lang="en-US" altLang="zh-CN" dirty="0">
                    <a:solidFill>
                      <a:srgbClr val="000000"/>
                    </a:solidFill>
                    <a:latin typeface="Times" pitchFamily="2" charset="0"/>
                    <a:cs typeface="Arial" panose="020B0604020202020204" pitchFamily="34" charset="0"/>
                  </a:rPr>
                  <a:t>Latent</a:t>
                </a:r>
                <a:r>
                  <a:rPr kumimoji="1" lang="zh-CN" altLang="en-US" dirty="0">
                    <a:solidFill>
                      <a:srgbClr val="000000"/>
                    </a:solidFill>
                    <a:latin typeface="Times" pitchFamily="2" charset="0"/>
                    <a:cs typeface="Arial" panose="020B0604020202020204" pitchFamily="34" charset="0"/>
                  </a:rPr>
                  <a:t> </a:t>
                </a:r>
                <a:r>
                  <a:rPr kumimoji="1" lang="en-US" altLang="zh-CN" dirty="0">
                    <a:solidFill>
                      <a:srgbClr val="000000"/>
                    </a:solidFill>
                    <a:latin typeface="Times" pitchFamily="2" charset="0"/>
                    <a:cs typeface="Arial" panose="020B0604020202020204" pitchFamily="34" charset="0"/>
                  </a:rPr>
                  <a:t>recurrent</a:t>
                </a:r>
                <a:r>
                  <a:rPr kumimoji="1" lang="zh-CN" altLang="en-US" dirty="0">
                    <a:solidFill>
                      <a:srgbClr val="000000"/>
                    </a:solidFill>
                    <a:latin typeface="Times" pitchFamily="2" charset="0"/>
                    <a:cs typeface="Arial" panose="020B0604020202020204" pitchFamily="34" charset="0"/>
                  </a:rPr>
                  <a:t> </a:t>
                </a:r>
                <a:r>
                  <a:rPr kumimoji="1" lang="en-US" altLang="zh-CN" dirty="0">
                    <a:solidFill>
                      <a:srgbClr val="000000"/>
                    </a:solidFill>
                    <a:latin typeface="Times" pitchFamily="2" charset="0"/>
                    <a:cs typeface="Arial" panose="020B0604020202020204" pitchFamily="34" charset="0"/>
                  </a:rPr>
                  <a:t>representation</a:t>
                </a:r>
                <a:r>
                  <a:rPr kumimoji="1" lang="zh-CN" altLang="en-US" dirty="0">
                    <a:solidFill>
                      <a:srgbClr val="000000"/>
                    </a:solidFill>
                    <a:latin typeface="Times" pitchFamily="2" charset="0"/>
                    <a:cs typeface="Arial" panose="020B0604020202020204" pitchFamily="34" charset="0"/>
                  </a:rPr>
                  <a:t> </a:t>
                </a:r>
                <a:r>
                  <a:rPr kumimoji="1" lang="en-US" altLang="zh-CN" dirty="0">
                    <a:solidFill>
                      <a:srgbClr val="000000"/>
                    </a:solidFill>
                    <a:latin typeface="Times" pitchFamily="2" charset="0"/>
                    <a:cs typeface="Arial" panose="020B0604020202020204" pitchFamily="34" charset="0"/>
                  </a:rPr>
                  <a:t>in</a:t>
                </a:r>
                <a:r>
                  <a:rPr kumimoji="1" lang="zh-CN" altLang="en-US" dirty="0">
                    <a:solidFill>
                      <a:srgbClr val="000000"/>
                    </a:solidFill>
                    <a:latin typeface="Times" pitchFamily="2" charset="0"/>
                    <a:cs typeface="Arial" panose="020B0604020202020204" pitchFamily="34" charset="0"/>
                  </a:rPr>
                  <a:t> </a:t>
                </a:r>
                <a:r>
                  <a:rPr kumimoji="1" lang="en-US" altLang="zh-CN" dirty="0">
                    <a:solidFill>
                      <a:srgbClr val="000000"/>
                    </a:solidFill>
                    <a:latin typeface="Times" pitchFamily="2" charset="0"/>
                    <a:cs typeface="Arial" panose="020B0604020202020204" pitchFamily="34" charset="0"/>
                  </a:rPr>
                  <a:t>the</a:t>
                </a:r>
                <a:r>
                  <a:rPr kumimoji="1" lang="zh-CN" altLang="en-US" dirty="0">
                    <a:solidFill>
                      <a:srgbClr val="000000"/>
                    </a:solidFill>
                    <a:latin typeface="Times" pitchFamily="2" charset="0"/>
                    <a:cs typeface="Arial" panose="020B0604020202020204" pitchFamily="34" charset="0"/>
                  </a:rPr>
                  <a:t> </a:t>
                </a:r>
                <a:r>
                  <a:rPr kumimoji="1" lang="en-US" altLang="zh-CN" dirty="0">
                    <a:solidFill>
                      <a:srgbClr val="000000"/>
                    </a:solidFill>
                    <a:latin typeface="Times" pitchFamily="2" charset="0"/>
                    <a:cs typeface="Arial" panose="020B0604020202020204" pitchFamily="34" charset="0"/>
                  </a:rPr>
                  <a:t>k-</a:t>
                </a:r>
                <a:r>
                  <a:rPr kumimoji="1" lang="en-US" altLang="zh-CN" dirty="0" err="1">
                    <a:solidFill>
                      <a:srgbClr val="000000"/>
                    </a:solidFill>
                    <a:latin typeface="Times" pitchFamily="2" charset="0"/>
                    <a:cs typeface="Arial" panose="020B0604020202020204" pitchFamily="34" charset="0"/>
                  </a:rPr>
                  <a:t>th</a:t>
                </a:r>
                <a:r>
                  <a:rPr kumimoji="1" lang="zh-CN" altLang="en-US" dirty="0">
                    <a:solidFill>
                      <a:srgbClr val="000000"/>
                    </a:solidFill>
                    <a:latin typeface="Times" pitchFamily="2" charset="0"/>
                    <a:cs typeface="Arial" panose="020B0604020202020204" pitchFamily="34" charset="0"/>
                  </a:rPr>
                  <a:t> </a:t>
                </a:r>
                <a:r>
                  <a:rPr kumimoji="1" lang="en-US" altLang="zh-CN" dirty="0">
                    <a:solidFill>
                      <a:srgbClr val="000000"/>
                    </a:solidFill>
                    <a:latin typeface="Times" pitchFamily="2" charset="0"/>
                    <a:cs typeface="Arial" panose="020B0604020202020204" pitchFamily="34" charset="0"/>
                  </a:rPr>
                  <a:t>level</a:t>
                </a:r>
                <a:r>
                  <a:rPr kumimoji="1" lang="zh-CN" altLang="en-US" dirty="0">
                    <a:solidFill>
                      <a:srgbClr val="000000"/>
                    </a:solidFill>
                    <a:latin typeface="Times" pitchFamily="2" charset="0"/>
                    <a:cs typeface="Arial" panose="020B0604020202020204" pitchFamily="34" charset="0"/>
                  </a:rPr>
                  <a:t> </a:t>
                </a:r>
                <a14:m>
                  <m:oMath xmlns:m="http://schemas.openxmlformats.org/officeDocument/2006/math">
                    <m:sSubSup>
                      <m:sSubSupPr>
                        <m:ctrlPr>
                          <a:rPr kumimoji="1" lang="en-US" altLang="zh-CN" i="1" smtClean="0">
                            <a:solidFill>
                              <a:srgbClr val="000000"/>
                            </a:solidFill>
                            <a:latin typeface="Cambria Math" panose="02040503050406030204" pitchFamily="18" charset="0"/>
                            <a:cs typeface="Arial" panose="020B0604020202020204" pitchFamily="34" charset="0"/>
                          </a:rPr>
                        </m:ctrlPr>
                      </m:sSubSupPr>
                      <m:e>
                        <m:r>
                          <a:rPr kumimoji="1" lang="en-US" altLang="zh-CN" b="0" i="1" smtClean="0">
                            <a:solidFill>
                              <a:srgbClr val="000000"/>
                            </a:solidFill>
                            <a:latin typeface="Cambria Math" panose="02040503050406030204" pitchFamily="18" charset="0"/>
                            <a:cs typeface="Arial" panose="020B0604020202020204" pitchFamily="34" charset="0"/>
                          </a:rPr>
                          <m:t>h</m:t>
                        </m:r>
                      </m:e>
                      <m:sub>
                        <m:r>
                          <a:rPr kumimoji="1" lang="en-US" altLang="zh-CN" b="0" i="1" smtClean="0">
                            <a:solidFill>
                              <a:srgbClr val="000000"/>
                            </a:solidFill>
                            <a:latin typeface="Cambria Math" panose="02040503050406030204" pitchFamily="18" charset="0"/>
                            <a:cs typeface="Arial" panose="020B0604020202020204" pitchFamily="34" charset="0"/>
                          </a:rPr>
                          <m:t>𝑡</m:t>
                        </m:r>
                      </m:sub>
                      <m:sup>
                        <m:r>
                          <a:rPr kumimoji="1" lang="en-US" altLang="zh-CN" b="0" i="1" smtClean="0">
                            <a:solidFill>
                              <a:srgbClr val="000000"/>
                            </a:solidFill>
                            <a:latin typeface="Cambria Math" panose="02040503050406030204" pitchFamily="18" charset="0"/>
                            <a:cs typeface="Arial" panose="020B0604020202020204" pitchFamily="34" charset="0"/>
                          </a:rPr>
                          <m:t>(</m:t>
                        </m:r>
                        <m:r>
                          <a:rPr kumimoji="1" lang="en-US" altLang="zh-CN" b="0" i="1" smtClean="0">
                            <a:solidFill>
                              <a:srgbClr val="000000"/>
                            </a:solidFill>
                            <a:latin typeface="Cambria Math" panose="02040503050406030204" pitchFamily="18" charset="0"/>
                            <a:cs typeface="Arial" panose="020B0604020202020204" pitchFamily="34" charset="0"/>
                          </a:rPr>
                          <m:t>𝑘</m:t>
                        </m:r>
                        <m:r>
                          <a:rPr kumimoji="1" lang="en-US" altLang="zh-CN" b="0" i="1" smtClean="0">
                            <a:solidFill>
                              <a:srgbClr val="000000"/>
                            </a:solidFill>
                            <a:latin typeface="Cambria Math" panose="02040503050406030204" pitchFamily="18" charset="0"/>
                            <a:cs typeface="Arial" panose="020B0604020202020204" pitchFamily="34" charset="0"/>
                          </a:rPr>
                          <m:t>)</m:t>
                        </m:r>
                      </m:sup>
                    </m:sSubSup>
                  </m:oMath>
                </a14:m>
                <a:endParaRPr kumimoji="1" lang="en-US" altLang="zh-CN" dirty="0">
                  <a:solidFill>
                    <a:srgbClr val="000000"/>
                  </a:solidFill>
                  <a:latin typeface="Times" pitchFamily="2" charset="0"/>
                  <a:cs typeface="Arial" panose="020B0604020202020204" pitchFamily="34" charset="0"/>
                </a:endParaRPr>
              </a:p>
              <a:p>
                <a:r>
                  <a:rPr kumimoji="1" lang="zh-CN" altLang="en-US" dirty="0">
                    <a:solidFill>
                      <a:srgbClr val="000000"/>
                    </a:solidFill>
                    <a:latin typeface="Times" pitchFamily="2" charset="0"/>
                    <a:cs typeface="Arial" panose="020B0604020202020204" pitchFamily="34" charset="0"/>
                  </a:rPr>
                  <a:t>  </a:t>
                </a:r>
                <a:r>
                  <a:rPr kumimoji="1" lang="en-US" altLang="zh-CN" dirty="0">
                    <a:solidFill>
                      <a:srgbClr val="000000"/>
                    </a:solidFill>
                    <a:latin typeface="Times" pitchFamily="2" charset="0"/>
                    <a:cs typeface="Arial" panose="020B0604020202020204" pitchFamily="34" charset="0"/>
                  </a:rPr>
                  <a:t>Temporal attention coefficient</a:t>
                </a:r>
                <a:r>
                  <a:rPr kumimoji="1" lang="zh-CN" altLang="en-US" dirty="0">
                    <a:solidFill>
                      <a:srgbClr val="000000"/>
                    </a:solidFill>
                    <a:latin typeface="Times" pitchFamily="2" charset="0"/>
                    <a:cs typeface="Arial" panose="020B0604020202020204" pitchFamily="34" charset="0"/>
                  </a:rPr>
                  <a:t> </a:t>
                </a:r>
                <a14:m>
                  <m:oMath xmlns:m="http://schemas.openxmlformats.org/officeDocument/2006/math">
                    <m:r>
                      <a:rPr kumimoji="1" lang="en-US" altLang="zh-CN" i="1"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𝛼</m:t>
                    </m:r>
                    <m:r>
                      <a:rPr kumimoji="1" lang="en-US" altLang="zh-CN" i="1" baseline="-25000" dirty="0" smtClean="0">
                        <a:solidFill>
                          <a:srgbClr val="000000"/>
                        </a:solidFill>
                        <a:latin typeface="Cambria Math" panose="02040503050406030204" pitchFamily="18" charset="0"/>
                        <a:cs typeface="Arial" panose="020B0604020202020204" pitchFamily="34" charset="0"/>
                      </a:rPr>
                      <m:t>𝑡</m:t>
                    </m:r>
                  </m:oMath>
                </a14:m>
                <a:endParaRPr kumimoji="1" lang="en-US" altLang="zh-CN" sz="2400" dirty="0">
                  <a:solidFill>
                    <a:srgbClr val="000000"/>
                  </a:solidFill>
                  <a:latin typeface="Times" pitchFamily="2" charset="0"/>
                  <a:cs typeface="Arial" panose="020B0604020202020204" pitchFamily="34" charset="0"/>
                </a:endParaRPr>
              </a:p>
            </p:txBody>
          </p:sp>
        </mc:Choice>
        <mc:Fallback xmlns="">
          <p:sp>
            <p:nvSpPr>
              <p:cNvPr id="17" name="Rectangle 16">
                <a:extLst>
                  <a:ext uri="{FF2B5EF4-FFF2-40B4-BE49-F238E27FC236}">
                    <a16:creationId xmlns:a16="http://schemas.microsoft.com/office/drawing/2014/main" id="{7863A68E-9B13-E64D-886F-F8CC29FB7E9C}"/>
                  </a:ext>
                </a:extLst>
              </p:cNvPr>
              <p:cNvSpPr>
                <a:spLocks noRot="1" noChangeAspect="1" noMove="1" noResize="1" noEditPoints="1" noAdjustHandles="1" noChangeArrowheads="1" noChangeShapeType="1" noTextEdit="1"/>
              </p:cNvSpPr>
              <p:nvPr/>
            </p:nvSpPr>
            <p:spPr>
              <a:xfrm>
                <a:off x="4648200" y="1399355"/>
                <a:ext cx="5181600" cy="5230045"/>
              </a:xfrm>
              <a:prstGeom prst="rect">
                <a:avLst/>
              </a:prstGeom>
              <a:blipFill>
                <a:blip r:embed="rId4"/>
                <a:stretch>
                  <a:fillRect/>
                </a:stretch>
              </a:blipFill>
              <a:ln w="28575" cmpd="sng">
                <a:solidFill>
                  <a:srgbClr val="C00000"/>
                </a:solidFill>
                <a:prstDash val="sysDash"/>
              </a:ln>
            </p:spPr>
            <p:txBody>
              <a:bodyPr/>
              <a:lstStyle/>
              <a:p>
                <a:r>
                  <a:rPr lang="zh-CN" altLang="en-US">
                    <a:noFill/>
                  </a:rPr>
                  <a:t> </a:t>
                </a:r>
              </a:p>
            </p:txBody>
          </p:sp>
        </mc:Fallback>
      </mc:AlternateContent>
      <p:cxnSp>
        <p:nvCxnSpPr>
          <p:cNvPr id="23" name="Straight Connector 22">
            <a:extLst>
              <a:ext uri="{FF2B5EF4-FFF2-40B4-BE49-F238E27FC236}">
                <a16:creationId xmlns:a16="http://schemas.microsoft.com/office/drawing/2014/main" id="{56087C22-D639-044A-8050-DD0A0C36C555}"/>
              </a:ext>
            </a:extLst>
          </p:cNvPr>
          <p:cNvCxnSpPr/>
          <p:nvPr/>
        </p:nvCxnSpPr>
        <p:spPr>
          <a:xfrm>
            <a:off x="6248400" y="3276600"/>
            <a:ext cx="452770" cy="0"/>
          </a:xfrm>
          <a:prstGeom prst="line">
            <a:avLst/>
          </a:prstGeom>
          <a:ln w="28575">
            <a:solidFill>
              <a:schemeClr val="accent2"/>
            </a:solidFill>
          </a:ln>
        </p:spPr>
        <p:style>
          <a:lnRef idx="1">
            <a:schemeClr val="dk1"/>
          </a:lnRef>
          <a:fillRef idx="0">
            <a:schemeClr val="dk1"/>
          </a:fillRef>
          <a:effectRef idx="0">
            <a:schemeClr val="dk1"/>
          </a:effectRef>
          <a:fontRef idx="minor">
            <a:schemeClr val="tx1"/>
          </a:fontRef>
        </p:style>
      </p:cxnSp>
      <p:pic>
        <p:nvPicPr>
          <p:cNvPr id="12" name="Picture 11">
            <a:extLst>
              <a:ext uri="{FF2B5EF4-FFF2-40B4-BE49-F238E27FC236}">
                <a16:creationId xmlns:a16="http://schemas.microsoft.com/office/drawing/2014/main" id="{415E456F-F4EE-8E4B-83EC-6B8B58549A68}"/>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500163" y="1835542"/>
            <a:ext cx="3879268" cy="2431658"/>
          </a:xfrm>
          <a:prstGeom prst="rect">
            <a:avLst/>
          </a:prstGeom>
        </p:spPr>
      </p:pic>
      <p:cxnSp>
        <p:nvCxnSpPr>
          <p:cNvPr id="13" name="Straight Connector 12">
            <a:extLst>
              <a:ext uri="{FF2B5EF4-FFF2-40B4-BE49-F238E27FC236}">
                <a16:creationId xmlns:a16="http://schemas.microsoft.com/office/drawing/2014/main" id="{5099F8DA-91C4-2746-9E4A-11632E8A67C3}"/>
              </a:ext>
            </a:extLst>
          </p:cNvPr>
          <p:cNvCxnSpPr>
            <a:cxnSpLocks/>
            <a:stCxn id="20" idx="3"/>
          </p:cNvCxnSpPr>
          <p:nvPr/>
        </p:nvCxnSpPr>
        <p:spPr>
          <a:xfrm flipV="1">
            <a:off x="4052559" y="3048000"/>
            <a:ext cx="595641" cy="190500"/>
          </a:xfrm>
          <a:prstGeom prst="line">
            <a:avLst/>
          </a:prstGeom>
          <a:ln w="28575">
            <a:solidFill>
              <a:srgbClr val="C00000"/>
            </a:solidFill>
          </a:ln>
        </p:spPr>
        <p:style>
          <a:lnRef idx="1">
            <a:schemeClr val="dk1"/>
          </a:lnRef>
          <a:fillRef idx="0">
            <a:schemeClr val="dk1"/>
          </a:fillRef>
          <a:effectRef idx="0">
            <a:schemeClr val="dk1"/>
          </a:effectRef>
          <a:fontRef idx="minor">
            <a:schemeClr val="tx1"/>
          </a:fontRef>
        </p:style>
      </p:cxnSp>
      <p:sp>
        <p:nvSpPr>
          <p:cNvPr id="20" name="Rectangle 19">
            <a:extLst>
              <a:ext uri="{FF2B5EF4-FFF2-40B4-BE49-F238E27FC236}">
                <a16:creationId xmlns:a16="http://schemas.microsoft.com/office/drawing/2014/main" id="{3D07AE87-6B98-8B48-A846-EBF1CBB69EEA}"/>
              </a:ext>
            </a:extLst>
          </p:cNvPr>
          <p:cNvSpPr/>
          <p:nvPr/>
        </p:nvSpPr>
        <p:spPr>
          <a:xfrm>
            <a:off x="923930" y="2590800"/>
            <a:ext cx="3128629" cy="1295400"/>
          </a:xfrm>
          <a:prstGeom prst="rect">
            <a:avLst/>
          </a:prstGeom>
          <a:solidFill>
            <a:srgbClr val="FFFFFF">
              <a:alpha val="0"/>
            </a:srgbClr>
          </a:solidFill>
          <a:ln w="28575" cmpd="sng">
            <a:solidFill>
              <a:srgbClr val="C0000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endParaRPr kumimoji="1" lang="en-US" altLang="zh-CN" dirty="0">
              <a:solidFill>
                <a:srgbClr val="000000"/>
              </a:solidFill>
              <a:latin typeface="Arial" panose="020B0604020202020204" pitchFamily="34" charset="0"/>
              <a:cs typeface="Arial" panose="020B0604020202020204" pitchFamily="34" charset="0"/>
            </a:endParaRPr>
          </a:p>
        </p:txBody>
      </p:sp>
      <p:pic>
        <p:nvPicPr>
          <p:cNvPr id="26" name="Picture 25">
            <a:extLst>
              <a:ext uri="{FF2B5EF4-FFF2-40B4-BE49-F238E27FC236}">
                <a16:creationId xmlns:a16="http://schemas.microsoft.com/office/drawing/2014/main" id="{46BDEEEC-2AD0-734E-BC16-20B49A55FBA0}"/>
              </a:ext>
            </a:extLst>
          </p:cNvPr>
          <p:cNvPicPr>
            <a:picLocks noChangeAspect="1"/>
          </p:cNvPicPr>
          <p:nvPr/>
        </p:nvPicPr>
        <p:blipFill>
          <a:blip r:embed="rId6"/>
          <a:stretch>
            <a:fillRect/>
          </a:stretch>
        </p:blipFill>
        <p:spPr>
          <a:xfrm>
            <a:off x="5235724" y="4191000"/>
            <a:ext cx="4052603" cy="1246955"/>
          </a:xfrm>
          <a:prstGeom prst="rect">
            <a:avLst/>
          </a:prstGeom>
        </p:spPr>
      </p:pic>
      <p:sp>
        <p:nvSpPr>
          <p:cNvPr id="15" name="Title 1">
            <a:extLst>
              <a:ext uri="{FF2B5EF4-FFF2-40B4-BE49-F238E27FC236}">
                <a16:creationId xmlns:a16="http://schemas.microsoft.com/office/drawing/2014/main" id="{1703BBCE-FDFE-3448-B079-BAD178B13911}"/>
              </a:ext>
            </a:extLst>
          </p:cNvPr>
          <p:cNvSpPr txBox="1">
            <a:spLocks/>
          </p:cNvSpPr>
          <p:nvPr/>
        </p:nvSpPr>
        <p:spPr bwMode="auto">
          <a:xfrm>
            <a:off x="288132" y="152400"/>
            <a:ext cx="9329736" cy="124695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a:solidFill>
                  <a:schemeClr val="tx2"/>
                </a:solidFill>
                <a:latin typeface="+mj-lt"/>
                <a:ea typeface="+mj-ea"/>
                <a:cs typeface="+mj-cs"/>
              </a:defRPr>
            </a:lvl1pPr>
            <a:lvl2pPr algn="ctr" rtl="0" eaLnBrk="1" fontAlgn="base" hangingPunct="1">
              <a:spcBef>
                <a:spcPct val="0"/>
              </a:spcBef>
              <a:spcAft>
                <a:spcPct val="0"/>
              </a:spcAft>
              <a:defRPr sz="4000">
                <a:solidFill>
                  <a:schemeClr val="tx2"/>
                </a:solidFill>
                <a:latin typeface="Arial" charset="0"/>
                <a:ea typeface="宋体" pitchFamily="2" charset="-122"/>
              </a:defRPr>
            </a:lvl2pPr>
            <a:lvl3pPr algn="ctr" rtl="0" eaLnBrk="1" fontAlgn="base" hangingPunct="1">
              <a:spcBef>
                <a:spcPct val="0"/>
              </a:spcBef>
              <a:spcAft>
                <a:spcPct val="0"/>
              </a:spcAft>
              <a:defRPr sz="4000">
                <a:solidFill>
                  <a:schemeClr val="tx2"/>
                </a:solidFill>
                <a:latin typeface="Arial" charset="0"/>
                <a:ea typeface="宋体" pitchFamily="2" charset="-122"/>
              </a:defRPr>
            </a:lvl3pPr>
            <a:lvl4pPr algn="ctr" rtl="0" eaLnBrk="1" fontAlgn="base" hangingPunct="1">
              <a:spcBef>
                <a:spcPct val="0"/>
              </a:spcBef>
              <a:spcAft>
                <a:spcPct val="0"/>
              </a:spcAft>
              <a:defRPr sz="4000">
                <a:solidFill>
                  <a:schemeClr val="tx2"/>
                </a:solidFill>
                <a:latin typeface="Arial" charset="0"/>
                <a:ea typeface="宋体" pitchFamily="2" charset="-122"/>
              </a:defRPr>
            </a:lvl4pPr>
            <a:lvl5pPr algn="ctr" rtl="0" eaLnBrk="1" fontAlgn="base" hangingPunct="1">
              <a:spcBef>
                <a:spcPct val="0"/>
              </a:spcBef>
              <a:spcAft>
                <a:spcPct val="0"/>
              </a:spcAft>
              <a:defRPr sz="4000">
                <a:solidFill>
                  <a:schemeClr val="tx2"/>
                </a:solidFill>
                <a:latin typeface="Arial" charset="0"/>
                <a:ea typeface="宋体" pitchFamily="2" charset="-122"/>
              </a:defRPr>
            </a:lvl5pPr>
            <a:lvl6pPr marL="457200" algn="ctr" rtl="0" eaLnBrk="1" fontAlgn="base" hangingPunct="1">
              <a:spcBef>
                <a:spcPct val="0"/>
              </a:spcBef>
              <a:spcAft>
                <a:spcPct val="0"/>
              </a:spcAft>
              <a:defRPr sz="4000">
                <a:solidFill>
                  <a:schemeClr val="tx2"/>
                </a:solidFill>
                <a:latin typeface="Arial" charset="0"/>
                <a:ea typeface="宋体" pitchFamily="2" charset="-122"/>
              </a:defRPr>
            </a:lvl6pPr>
            <a:lvl7pPr marL="914400" algn="ctr" rtl="0" eaLnBrk="1" fontAlgn="base" hangingPunct="1">
              <a:spcBef>
                <a:spcPct val="0"/>
              </a:spcBef>
              <a:spcAft>
                <a:spcPct val="0"/>
              </a:spcAft>
              <a:defRPr sz="4000">
                <a:solidFill>
                  <a:schemeClr val="tx2"/>
                </a:solidFill>
                <a:latin typeface="Arial" charset="0"/>
                <a:ea typeface="宋体" pitchFamily="2" charset="-122"/>
              </a:defRPr>
            </a:lvl7pPr>
            <a:lvl8pPr marL="1371600" algn="ctr" rtl="0" eaLnBrk="1" fontAlgn="base" hangingPunct="1">
              <a:spcBef>
                <a:spcPct val="0"/>
              </a:spcBef>
              <a:spcAft>
                <a:spcPct val="0"/>
              </a:spcAft>
              <a:defRPr sz="4000">
                <a:solidFill>
                  <a:schemeClr val="tx2"/>
                </a:solidFill>
                <a:latin typeface="Arial" charset="0"/>
                <a:ea typeface="宋体" pitchFamily="2" charset="-122"/>
              </a:defRPr>
            </a:lvl8pPr>
            <a:lvl9pPr marL="1828800" algn="ctr" rtl="0" eaLnBrk="1" fontAlgn="base" hangingPunct="1">
              <a:spcBef>
                <a:spcPct val="0"/>
              </a:spcBef>
              <a:spcAft>
                <a:spcPct val="0"/>
              </a:spcAft>
              <a:defRPr sz="4000">
                <a:solidFill>
                  <a:schemeClr val="tx2"/>
                </a:solidFill>
                <a:latin typeface="Arial" charset="0"/>
                <a:ea typeface="宋体" pitchFamily="2" charset="-122"/>
              </a:defRPr>
            </a:lvl9pPr>
          </a:lstStyle>
          <a:p>
            <a:r>
              <a:rPr lang="en-US" altLang="zh-CN" sz="3200" b="1" kern="0" dirty="0">
                <a:solidFill>
                  <a:srgbClr val="000000"/>
                </a:solidFill>
                <a:latin typeface="Times" pitchFamily="2" charset="0"/>
                <a:ea typeface="黑体"/>
                <a:cs typeface="Arial" panose="020B0604020202020204" pitchFamily="34" charset="0"/>
              </a:rPr>
              <a:t>HEBR:</a:t>
            </a:r>
            <a:r>
              <a:rPr lang="zh-CN" altLang="en-US" sz="3200" b="1" kern="0" dirty="0">
                <a:solidFill>
                  <a:srgbClr val="000000"/>
                </a:solidFill>
                <a:latin typeface="Times" pitchFamily="2" charset="0"/>
                <a:ea typeface="黑体"/>
                <a:cs typeface="Arial" panose="020B0604020202020204" pitchFamily="34" charset="0"/>
              </a:rPr>
              <a:t> </a:t>
            </a:r>
            <a:r>
              <a:rPr lang="en-US" altLang="zh-CN" sz="3200" b="1" kern="0" dirty="0">
                <a:solidFill>
                  <a:srgbClr val="000000"/>
                </a:solidFill>
                <a:latin typeface="Times" pitchFamily="2" charset="0"/>
                <a:ea typeface="黑体"/>
                <a:cs typeface="Arial" panose="020B0604020202020204" pitchFamily="34" charset="0"/>
              </a:rPr>
              <a:t>Hierarchical </a:t>
            </a:r>
            <a:r>
              <a:rPr lang="en-US" sz="3200" b="1" kern="0" dirty="0">
                <a:solidFill>
                  <a:srgbClr val="000000"/>
                </a:solidFill>
                <a:latin typeface="Times" pitchFamily="2" charset="0"/>
                <a:ea typeface="黑体"/>
                <a:cs typeface="Arial" panose="020B0604020202020204" pitchFamily="34" charset="0"/>
              </a:rPr>
              <a:t>Electricity-theft </a:t>
            </a:r>
            <a:br>
              <a:rPr lang="en-US" sz="3200" b="1" kern="0" dirty="0">
                <a:solidFill>
                  <a:srgbClr val="000000"/>
                </a:solidFill>
                <a:latin typeface="Times" pitchFamily="2" charset="0"/>
                <a:ea typeface="黑体"/>
                <a:cs typeface="Arial" panose="020B0604020202020204" pitchFamily="34" charset="0"/>
              </a:rPr>
            </a:br>
            <a:r>
              <a:rPr lang="en-US" sz="3200" b="1" kern="0" dirty="0">
                <a:solidFill>
                  <a:srgbClr val="000000"/>
                </a:solidFill>
                <a:latin typeface="Times" pitchFamily="2" charset="0"/>
                <a:ea typeface="黑体"/>
                <a:cs typeface="Arial" panose="020B0604020202020204" pitchFamily="34" charset="0"/>
              </a:rPr>
              <a:t>Behavior Recognition</a:t>
            </a:r>
            <a:endParaRPr lang="en-US" sz="3200" kern="0" dirty="0">
              <a:latin typeface="Times" pitchFamily="2" charset="0"/>
              <a:cs typeface="Arial" panose="020B0604020202020204" pitchFamily="34" charset="0"/>
            </a:endParaRPr>
          </a:p>
        </p:txBody>
      </p:sp>
    </p:spTree>
    <p:extLst>
      <p:ext uri="{BB962C8B-B14F-4D97-AF65-F5344CB8AC3E}">
        <p14:creationId xmlns:p14="http://schemas.microsoft.com/office/powerpoint/2010/main" val="31198927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dissolve">
                                      <p:cBhvr>
                                        <p:cTn id="7" dur="500"/>
                                        <p:tgtEl>
                                          <p:spTgt spid="26"/>
                                        </p:tgtEl>
                                      </p:cBhvr>
                                    </p:animEffect>
                                  </p:childTnLst>
                                </p:cTn>
                              </p:par>
                              <p:par>
                                <p:cTn id="8" presetID="9" presetClass="entr" presetSubtype="0" fill="hold" nodeType="withEffect">
                                  <p:stCondLst>
                                    <p:cond delay="0"/>
                                  </p:stCondLst>
                                  <p:childTnLst>
                                    <p:set>
                                      <p:cBhvr>
                                        <p:cTn id="9" dur="1" fill="hold">
                                          <p:stCondLst>
                                            <p:cond delay="0"/>
                                          </p:stCondLst>
                                        </p:cTn>
                                        <p:tgtEl>
                                          <p:spTgt spid="17">
                                            <p:txEl>
                                              <p:pRg st="11" end="11"/>
                                            </p:txEl>
                                          </p:spTgt>
                                        </p:tgtEl>
                                        <p:attrNameLst>
                                          <p:attrName>style.visibility</p:attrName>
                                        </p:attrNameLst>
                                      </p:cBhvr>
                                      <p:to>
                                        <p:strVal val="visible"/>
                                      </p:to>
                                    </p:set>
                                    <p:animEffect transition="in" filter="dissolve">
                                      <p:cBhvr>
                                        <p:cTn id="10" dur="500"/>
                                        <p:tgtEl>
                                          <p:spTgt spid="17">
                                            <p:txEl>
                                              <p:pRg st="11" end="1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17">
                                            <p:txEl>
                                              <p:pRg st="12" end="12"/>
                                            </p:txEl>
                                          </p:spTgt>
                                        </p:tgtEl>
                                        <p:attrNameLst>
                                          <p:attrName>style.visibility</p:attrName>
                                        </p:attrNameLst>
                                      </p:cBhvr>
                                      <p:to>
                                        <p:strVal val="visible"/>
                                      </p:to>
                                    </p:set>
                                    <p:animEffect transition="in" filter="dissolve">
                                      <p:cBhvr>
                                        <p:cTn id="13" dur="500"/>
                                        <p:tgtEl>
                                          <p:spTgt spid="17">
                                            <p:txEl>
                                              <p:pRg st="12" end="1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17">
                                            <p:txEl>
                                              <p:pRg st="13" end="13"/>
                                            </p:txEl>
                                          </p:spTgt>
                                        </p:tgtEl>
                                        <p:attrNameLst>
                                          <p:attrName>style.visibility</p:attrName>
                                        </p:attrNameLst>
                                      </p:cBhvr>
                                      <p:to>
                                        <p:strVal val="visible"/>
                                      </p:to>
                                    </p:set>
                                    <p:animEffect transition="in" filter="dissolve">
                                      <p:cBhvr>
                                        <p:cTn id="16" dur="500"/>
                                        <p:tgtEl>
                                          <p:spTgt spid="17">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4FE53CB1-212B-994E-9FB5-4FBB2346548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2708" y="1759342"/>
            <a:ext cx="6452937" cy="4198612"/>
          </a:xfrm>
          <a:prstGeom prst="rect">
            <a:avLst/>
          </a:prstGeom>
        </p:spPr>
      </p:pic>
      <p:sp>
        <p:nvSpPr>
          <p:cNvPr id="17" name="Rectangle 16">
            <a:extLst>
              <a:ext uri="{FF2B5EF4-FFF2-40B4-BE49-F238E27FC236}">
                <a16:creationId xmlns:a16="http://schemas.microsoft.com/office/drawing/2014/main" id="{7863A68E-9B13-E64D-886F-F8CC29FB7E9C}"/>
              </a:ext>
            </a:extLst>
          </p:cNvPr>
          <p:cNvSpPr/>
          <p:nvPr/>
        </p:nvSpPr>
        <p:spPr>
          <a:xfrm>
            <a:off x="4833782" y="1399355"/>
            <a:ext cx="4996018" cy="5230045"/>
          </a:xfrm>
          <a:prstGeom prst="rect">
            <a:avLst/>
          </a:prstGeom>
          <a:solidFill>
            <a:srgbClr val="FFFFFF"/>
          </a:solidFill>
          <a:ln w="28575" cmpd="sng">
            <a:solidFill>
              <a:srgbClr val="C00000"/>
            </a:solidFill>
            <a:prstDash val="sysDash"/>
          </a:ln>
        </p:spPr>
        <p:style>
          <a:lnRef idx="1">
            <a:schemeClr val="accent1"/>
          </a:lnRef>
          <a:fillRef idx="3">
            <a:schemeClr val="accent1"/>
          </a:fillRef>
          <a:effectRef idx="2">
            <a:schemeClr val="accent1"/>
          </a:effectRef>
          <a:fontRef idx="minor">
            <a:schemeClr val="lt1"/>
          </a:fontRef>
        </p:style>
        <p:txBody>
          <a:bodyPr rtlCol="0" anchor="t" anchorCtr="0"/>
          <a:lstStyle/>
          <a:p>
            <a:r>
              <a:rPr kumimoji="1" lang="zh-CN" altLang="en-US" sz="2400" dirty="0">
                <a:solidFill>
                  <a:srgbClr val="000000"/>
                </a:solidFill>
                <a:latin typeface="Times" pitchFamily="2" charset="0"/>
                <a:cs typeface="Arial" panose="020B0604020202020204" pitchFamily="34" charset="0"/>
              </a:rPr>
              <a:t> </a:t>
            </a:r>
            <a:r>
              <a:rPr kumimoji="1" lang="en-US" altLang="zh-CN" sz="2400" dirty="0">
                <a:solidFill>
                  <a:srgbClr val="000000"/>
                </a:solidFill>
                <a:latin typeface="Times" pitchFamily="2" charset="0"/>
                <a:cs typeface="Arial" panose="020B0604020202020204" pitchFamily="34" charset="0"/>
              </a:rPr>
              <a:t>Multi-step fusion mechanism</a:t>
            </a:r>
          </a:p>
          <a:p>
            <a:endParaRPr kumimoji="1" lang="en-US" altLang="zh-CN" sz="2400" dirty="0">
              <a:solidFill>
                <a:srgbClr val="000000"/>
              </a:solidFill>
              <a:latin typeface="Times" pitchFamily="2" charset="0"/>
              <a:cs typeface="Arial" panose="020B0604020202020204" pitchFamily="34" charset="0"/>
            </a:endParaRPr>
          </a:p>
          <a:p>
            <a:endParaRPr kumimoji="1" lang="en-US" altLang="zh-CN" sz="2400" dirty="0">
              <a:solidFill>
                <a:srgbClr val="000000"/>
              </a:solidFill>
              <a:latin typeface="Times" pitchFamily="2" charset="0"/>
              <a:cs typeface="Arial" panose="020B0604020202020204" pitchFamily="34" charset="0"/>
            </a:endParaRPr>
          </a:p>
          <a:p>
            <a:endParaRPr kumimoji="1" lang="en-US" altLang="zh-CN" sz="2400" dirty="0">
              <a:solidFill>
                <a:srgbClr val="000000"/>
              </a:solidFill>
              <a:latin typeface="Times" pitchFamily="2" charset="0"/>
              <a:cs typeface="Arial" panose="020B0604020202020204" pitchFamily="34" charset="0"/>
            </a:endParaRPr>
          </a:p>
          <a:p>
            <a:endParaRPr kumimoji="1" lang="en-US" altLang="zh-CN" sz="2400" dirty="0">
              <a:solidFill>
                <a:srgbClr val="000000"/>
              </a:solidFill>
              <a:latin typeface="Times" pitchFamily="2" charset="0"/>
              <a:cs typeface="Arial" panose="020B0604020202020204" pitchFamily="34" charset="0"/>
            </a:endParaRPr>
          </a:p>
          <a:p>
            <a:endParaRPr kumimoji="1" lang="en-US" altLang="zh-CN" sz="2400" dirty="0">
              <a:solidFill>
                <a:srgbClr val="000000"/>
              </a:solidFill>
              <a:latin typeface="Times" pitchFamily="2" charset="0"/>
              <a:cs typeface="Arial" panose="020B0604020202020204" pitchFamily="34" charset="0"/>
            </a:endParaRPr>
          </a:p>
          <a:p>
            <a:endParaRPr kumimoji="1" lang="en-US" altLang="zh-CN" sz="2400" dirty="0">
              <a:solidFill>
                <a:srgbClr val="000000"/>
              </a:solidFill>
              <a:latin typeface="Times" pitchFamily="2" charset="0"/>
              <a:cs typeface="Arial" panose="020B0604020202020204" pitchFamily="34" charset="0"/>
            </a:endParaRPr>
          </a:p>
          <a:p>
            <a:endParaRPr kumimoji="1" lang="en-US" altLang="zh-CN" sz="2400" dirty="0">
              <a:solidFill>
                <a:srgbClr val="000000"/>
              </a:solidFill>
              <a:latin typeface="Times" pitchFamily="2" charset="0"/>
              <a:cs typeface="Arial" panose="020B0604020202020204" pitchFamily="34" charset="0"/>
            </a:endParaRPr>
          </a:p>
          <a:p>
            <a:endParaRPr kumimoji="1" lang="en-US" altLang="zh-CN" sz="2400" dirty="0">
              <a:solidFill>
                <a:srgbClr val="000000"/>
              </a:solidFill>
              <a:latin typeface="Times" pitchFamily="2" charset="0"/>
              <a:cs typeface="Arial" panose="020B0604020202020204" pitchFamily="34" charset="0"/>
            </a:endParaRPr>
          </a:p>
          <a:p>
            <a:r>
              <a:rPr kumimoji="1" lang="zh-CN" altLang="en-US" dirty="0">
                <a:solidFill>
                  <a:srgbClr val="000000"/>
                </a:solidFill>
                <a:latin typeface="Times" pitchFamily="2" charset="0"/>
                <a:cs typeface="Arial" panose="020B0604020202020204" pitchFamily="34" charset="0"/>
              </a:rPr>
              <a:t>  </a:t>
            </a:r>
            <a:r>
              <a:rPr kumimoji="1" lang="en-US" altLang="zh-CN" dirty="0">
                <a:solidFill>
                  <a:srgbClr val="000000"/>
                </a:solidFill>
                <a:latin typeface="Times" pitchFamily="2" charset="0"/>
                <a:cs typeface="Arial" panose="020B0604020202020204" pitchFamily="34" charset="0"/>
              </a:rPr>
              <a:t>Temporal</a:t>
            </a:r>
            <a:r>
              <a:rPr kumimoji="1" lang="zh-CN" altLang="en-US" dirty="0">
                <a:solidFill>
                  <a:srgbClr val="000000"/>
                </a:solidFill>
                <a:latin typeface="Times" pitchFamily="2" charset="0"/>
                <a:cs typeface="Arial" panose="020B0604020202020204" pitchFamily="34" charset="0"/>
              </a:rPr>
              <a:t> </a:t>
            </a:r>
            <a:r>
              <a:rPr kumimoji="1" lang="en-US" altLang="zh-CN" dirty="0">
                <a:solidFill>
                  <a:srgbClr val="000000"/>
                </a:solidFill>
                <a:latin typeface="Times" pitchFamily="2" charset="0"/>
                <a:cs typeface="Arial" panose="020B0604020202020204" pitchFamily="34" charset="0"/>
              </a:rPr>
              <a:t>attention highlight</a:t>
            </a:r>
            <a:r>
              <a:rPr kumimoji="1" lang="zh-CN" altLang="en-US" dirty="0">
                <a:solidFill>
                  <a:srgbClr val="000000"/>
                </a:solidFill>
                <a:latin typeface="Times" pitchFamily="2" charset="0"/>
                <a:cs typeface="Arial" panose="020B0604020202020204" pitchFamily="34" charset="0"/>
              </a:rPr>
              <a:t> </a:t>
            </a:r>
            <a:r>
              <a:rPr kumimoji="1" lang="en-US" altLang="zh-CN" dirty="0">
                <a:solidFill>
                  <a:srgbClr val="000000"/>
                </a:solidFill>
                <a:latin typeface="Times" pitchFamily="2" charset="0"/>
                <a:cs typeface="Arial" panose="020B0604020202020204" pitchFamily="34" charset="0"/>
              </a:rPr>
              <a:t>the</a:t>
            </a:r>
            <a:r>
              <a:rPr kumimoji="1" lang="zh-CN" altLang="en-US" dirty="0">
                <a:solidFill>
                  <a:srgbClr val="000000"/>
                </a:solidFill>
                <a:latin typeface="Times" pitchFamily="2" charset="0"/>
                <a:cs typeface="Arial" panose="020B0604020202020204" pitchFamily="34" charset="0"/>
              </a:rPr>
              <a:t> </a:t>
            </a:r>
            <a:r>
              <a:rPr kumimoji="1" lang="en-US" altLang="zh-CN" dirty="0">
                <a:solidFill>
                  <a:srgbClr val="C00000"/>
                </a:solidFill>
                <a:latin typeface="Times" pitchFamily="2" charset="0"/>
                <a:cs typeface="Arial" panose="020B0604020202020204" pitchFamily="34" charset="0"/>
              </a:rPr>
              <a:t>significance</a:t>
            </a:r>
            <a:r>
              <a:rPr kumimoji="1" lang="en-US" altLang="zh-CN" dirty="0">
                <a:solidFill>
                  <a:srgbClr val="000000"/>
                </a:solidFill>
                <a:latin typeface="Times" pitchFamily="2" charset="0"/>
                <a:cs typeface="Arial" panose="020B0604020202020204" pitchFamily="34" charset="0"/>
              </a:rPr>
              <a:t> of the fused information at</a:t>
            </a:r>
            <a:r>
              <a:rPr kumimoji="1" lang="zh-CN" altLang="en-US" dirty="0">
                <a:solidFill>
                  <a:srgbClr val="000000"/>
                </a:solidFill>
                <a:latin typeface="Times" pitchFamily="2" charset="0"/>
                <a:cs typeface="Arial" panose="020B0604020202020204" pitchFamily="34" charset="0"/>
              </a:rPr>
              <a:t> </a:t>
            </a:r>
            <a:r>
              <a:rPr kumimoji="1" lang="en-US" altLang="zh-CN" dirty="0">
                <a:solidFill>
                  <a:srgbClr val="000000"/>
                </a:solidFill>
                <a:latin typeface="Times" pitchFamily="2" charset="0"/>
                <a:cs typeface="Arial" panose="020B0604020202020204" pitchFamily="34" charset="0"/>
              </a:rPr>
              <a:t>different time step:</a:t>
            </a:r>
            <a:endParaRPr kumimoji="1" lang="en-US" altLang="zh-CN" sz="2400" dirty="0">
              <a:solidFill>
                <a:srgbClr val="000000"/>
              </a:solidFill>
              <a:latin typeface="Times" pitchFamily="2" charset="0"/>
              <a:cs typeface="Arial" panose="020B0604020202020204" pitchFamily="34" charset="0"/>
            </a:endParaRPr>
          </a:p>
        </p:txBody>
      </p:sp>
      <p:cxnSp>
        <p:nvCxnSpPr>
          <p:cNvPr id="23" name="Straight Connector 22">
            <a:extLst>
              <a:ext uri="{FF2B5EF4-FFF2-40B4-BE49-F238E27FC236}">
                <a16:creationId xmlns:a16="http://schemas.microsoft.com/office/drawing/2014/main" id="{56087C22-D639-044A-8050-DD0A0C36C555}"/>
              </a:ext>
            </a:extLst>
          </p:cNvPr>
          <p:cNvCxnSpPr/>
          <p:nvPr/>
        </p:nvCxnSpPr>
        <p:spPr>
          <a:xfrm>
            <a:off x="6248400" y="3276600"/>
            <a:ext cx="452770" cy="0"/>
          </a:xfrm>
          <a:prstGeom prst="line">
            <a:avLst/>
          </a:prstGeom>
          <a:ln w="28575">
            <a:solidFill>
              <a:schemeClr val="accent2"/>
            </a:solidFill>
          </a:ln>
        </p:spPr>
        <p:style>
          <a:lnRef idx="1">
            <a:schemeClr val="dk1"/>
          </a:lnRef>
          <a:fillRef idx="0">
            <a:schemeClr val="dk1"/>
          </a:fillRef>
          <a:effectRef idx="0">
            <a:schemeClr val="dk1"/>
          </a:effectRef>
          <a:fontRef idx="minor">
            <a:schemeClr val="tx1"/>
          </a:fontRef>
        </p:style>
      </p:cxnSp>
      <p:pic>
        <p:nvPicPr>
          <p:cNvPr id="12" name="Picture 11">
            <a:extLst>
              <a:ext uri="{FF2B5EF4-FFF2-40B4-BE49-F238E27FC236}">
                <a16:creationId xmlns:a16="http://schemas.microsoft.com/office/drawing/2014/main" id="{415E456F-F4EE-8E4B-83EC-6B8B58549A6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493332" y="1835542"/>
            <a:ext cx="3879268" cy="2431658"/>
          </a:xfrm>
          <a:prstGeom prst="rect">
            <a:avLst/>
          </a:prstGeom>
        </p:spPr>
      </p:pic>
      <p:cxnSp>
        <p:nvCxnSpPr>
          <p:cNvPr id="13" name="Straight Connector 12">
            <a:extLst>
              <a:ext uri="{FF2B5EF4-FFF2-40B4-BE49-F238E27FC236}">
                <a16:creationId xmlns:a16="http://schemas.microsoft.com/office/drawing/2014/main" id="{5099F8DA-91C4-2746-9E4A-11632E8A67C3}"/>
              </a:ext>
            </a:extLst>
          </p:cNvPr>
          <p:cNvCxnSpPr>
            <a:cxnSpLocks/>
            <a:stCxn id="20" idx="3"/>
          </p:cNvCxnSpPr>
          <p:nvPr/>
        </p:nvCxnSpPr>
        <p:spPr>
          <a:xfrm flipV="1">
            <a:off x="4052559" y="3127191"/>
            <a:ext cx="781222" cy="111309"/>
          </a:xfrm>
          <a:prstGeom prst="line">
            <a:avLst/>
          </a:prstGeom>
          <a:ln w="28575">
            <a:solidFill>
              <a:srgbClr val="C00000"/>
            </a:solidFill>
          </a:ln>
        </p:spPr>
        <p:style>
          <a:lnRef idx="1">
            <a:schemeClr val="dk1"/>
          </a:lnRef>
          <a:fillRef idx="0">
            <a:schemeClr val="dk1"/>
          </a:fillRef>
          <a:effectRef idx="0">
            <a:schemeClr val="dk1"/>
          </a:effectRef>
          <a:fontRef idx="minor">
            <a:schemeClr val="tx1"/>
          </a:fontRef>
        </p:style>
      </p:cxnSp>
      <p:sp>
        <p:nvSpPr>
          <p:cNvPr id="20" name="Rectangle 19">
            <a:extLst>
              <a:ext uri="{FF2B5EF4-FFF2-40B4-BE49-F238E27FC236}">
                <a16:creationId xmlns:a16="http://schemas.microsoft.com/office/drawing/2014/main" id="{3D07AE87-6B98-8B48-A846-EBF1CBB69EEA}"/>
              </a:ext>
            </a:extLst>
          </p:cNvPr>
          <p:cNvSpPr/>
          <p:nvPr/>
        </p:nvSpPr>
        <p:spPr>
          <a:xfrm>
            <a:off x="923930" y="2590800"/>
            <a:ext cx="3128629" cy="1295400"/>
          </a:xfrm>
          <a:prstGeom prst="rect">
            <a:avLst/>
          </a:prstGeom>
          <a:solidFill>
            <a:srgbClr val="FFFFFF">
              <a:alpha val="0"/>
            </a:srgbClr>
          </a:solidFill>
          <a:ln w="28575" cmpd="sng">
            <a:solidFill>
              <a:srgbClr val="C0000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endParaRPr kumimoji="1" lang="en-US" altLang="zh-CN" dirty="0">
              <a:solidFill>
                <a:srgbClr val="000000"/>
              </a:solidFill>
              <a:latin typeface="Arial" panose="020B0604020202020204" pitchFamily="34" charset="0"/>
              <a:cs typeface="Arial" panose="020B0604020202020204" pitchFamily="34" charset="0"/>
            </a:endParaRPr>
          </a:p>
        </p:txBody>
      </p:sp>
      <p:sp>
        <p:nvSpPr>
          <p:cNvPr id="15" name="Title 1">
            <a:extLst>
              <a:ext uri="{FF2B5EF4-FFF2-40B4-BE49-F238E27FC236}">
                <a16:creationId xmlns:a16="http://schemas.microsoft.com/office/drawing/2014/main" id="{1703BBCE-FDFE-3448-B079-BAD178B13911}"/>
              </a:ext>
            </a:extLst>
          </p:cNvPr>
          <p:cNvSpPr txBox="1">
            <a:spLocks/>
          </p:cNvSpPr>
          <p:nvPr/>
        </p:nvSpPr>
        <p:spPr bwMode="auto">
          <a:xfrm>
            <a:off x="288132" y="152400"/>
            <a:ext cx="9329736" cy="124695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a:solidFill>
                  <a:schemeClr val="tx2"/>
                </a:solidFill>
                <a:latin typeface="+mj-lt"/>
                <a:ea typeface="+mj-ea"/>
                <a:cs typeface="+mj-cs"/>
              </a:defRPr>
            </a:lvl1pPr>
            <a:lvl2pPr algn="ctr" rtl="0" eaLnBrk="1" fontAlgn="base" hangingPunct="1">
              <a:spcBef>
                <a:spcPct val="0"/>
              </a:spcBef>
              <a:spcAft>
                <a:spcPct val="0"/>
              </a:spcAft>
              <a:defRPr sz="4000">
                <a:solidFill>
                  <a:schemeClr val="tx2"/>
                </a:solidFill>
                <a:latin typeface="Arial" charset="0"/>
                <a:ea typeface="宋体" pitchFamily="2" charset="-122"/>
              </a:defRPr>
            </a:lvl2pPr>
            <a:lvl3pPr algn="ctr" rtl="0" eaLnBrk="1" fontAlgn="base" hangingPunct="1">
              <a:spcBef>
                <a:spcPct val="0"/>
              </a:spcBef>
              <a:spcAft>
                <a:spcPct val="0"/>
              </a:spcAft>
              <a:defRPr sz="4000">
                <a:solidFill>
                  <a:schemeClr val="tx2"/>
                </a:solidFill>
                <a:latin typeface="Arial" charset="0"/>
                <a:ea typeface="宋体" pitchFamily="2" charset="-122"/>
              </a:defRPr>
            </a:lvl3pPr>
            <a:lvl4pPr algn="ctr" rtl="0" eaLnBrk="1" fontAlgn="base" hangingPunct="1">
              <a:spcBef>
                <a:spcPct val="0"/>
              </a:spcBef>
              <a:spcAft>
                <a:spcPct val="0"/>
              </a:spcAft>
              <a:defRPr sz="4000">
                <a:solidFill>
                  <a:schemeClr val="tx2"/>
                </a:solidFill>
                <a:latin typeface="Arial" charset="0"/>
                <a:ea typeface="宋体" pitchFamily="2" charset="-122"/>
              </a:defRPr>
            </a:lvl4pPr>
            <a:lvl5pPr algn="ctr" rtl="0" eaLnBrk="1" fontAlgn="base" hangingPunct="1">
              <a:spcBef>
                <a:spcPct val="0"/>
              </a:spcBef>
              <a:spcAft>
                <a:spcPct val="0"/>
              </a:spcAft>
              <a:defRPr sz="4000">
                <a:solidFill>
                  <a:schemeClr val="tx2"/>
                </a:solidFill>
                <a:latin typeface="Arial" charset="0"/>
                <a:ea typeface="宋体" pitchFamily="2" charset="-122"/>
              </a:defRPr>
            </a:lvl5pPr>
            <a:lvl6pPr marL="457200" algn="ctr" rtl="0" eaLnBrk="1" fontAlgn="base" hangingPunct="1">
              <a:spcBef>
                <a:spcPct val="0"/>
              </a:spcBef>
              <a:spcAft>
                <a:spcPct val="0"/>
              </a:spcAft>
              <a:defRPr sz="4000">
                <a:solidFill>
                  <a:schemeClr val="tx2"/>
                </a:solidFill>
                <a:latin typeface="Arial" charset="0"/>
                <a:ea typeface="宋体" pitchFamily="2" charset="-122"/>
              </a:defRPr>
            </a:lvl6pPr>
            <a:lvl7pPr marL="914400" algn="ctr" rtl="0" eaLnBrk="1" fontAlgn="base" hangingPunct="1">
              <a:spcBef>
                <a:spcPct val="0"/>
              </a:spcBef>
              <a:spcAft>
                <a:spcPct val="0"/>
              </a:spcAft>
              <a:defRPr sz="4000">
                <a:solidFill>
                  <a:schemeClr val="tx2"/>
                </a:solidFill>
                <a:latin typeface="Arial" charset="0"/>
                <a:ea typeface="宋体" pitchFamily="2" charset="-122"/>
              </a:defRPr>
            </a:lvl7pPr>
            <a:lvl8pPr marL="1371600" algn="ctr" rtl="0" eaLnBrk="1" fontAlgn="base" hangingPunct="1">
              <a:spcBef>
                <a:spcPct val="0"/>
              </a:spcBef>
              <a:spcAft>
                <a:spcPct val="0"/>
              </a:spcAft>
              <a:defRPr sz="4000">
                <a:solidFill>
                  <a:schemeClr val="tx2"/>
                </a:solidFill>
                <a:latin typeface="Arial" charset="0"/>
                <a:ea typeface="宋体" pitchFamily="2" charset="-122"/>
              </a:defRPr>
            </a:lvl8pPr>
            <a:lvl9pPr marL="1828800" algn="ctr" rtl="0" eaLnBrk="1" fontAlgn="base" hangingPunct="1">
              <a:spcBef>
                <a:spcPct val="0"/>
              </a:spcBef>
              <a:spcAft>
                <a:spcPct val="0"/>
              </a:spcAft>
              <a:defRPr sz="4000">
                <a:solidFill>
                  <a:schemeClr val="tx2"/>
                </a:solidFill>
                <a:latin typeface="Arial" charset="0"/>
                <a:ea typeface="宋体" pitchFamily="2" charset="-122"/>
              </a:defRPr>
            </a:lvl9pPr>
          </a:lstStyle>
          <a:p>
            <a:r>
              <a:rPr lang="en-US" altLang="zh-CN" sz="3200" b="1" kern="0" dirty="0">
                <a:solidFill>
                  <a:srgbClr val="000000"/>
                </a:solidFill>
                <a:latin typeface="Times" pitchFamily="2" charset="0"/>
                <a:ea typeface="黑体"/>
                <a:cs typeface="Arial" panose="020B0604020202020204" pitchFamily="34" charset="0"/>
              </a:rPr>
              <a:t>HEBR:</a:t>
            </a:r>
            <a:r>
              <a:rPr lang="zh-CN" altLang="en-US" sz="3200" b="1" kern="0" dirty="0">
                <a:solidFill>
                  <a:srgbClr val="000000"/>
                </a:solidFill>
                <a:latin typeface="Times" pitchFamily="2" charset="0"/>
                <a:ea typeface="黑体"/>
                <a:cs typeface="Arial" panose="020B0604020202020204" pitchFamily="34" charset="0"/>
              </a:rPr>
              <a:t> </a:t>
            </a:r>
            <a:r>
              <a:rPr lang="en-US" altLang="zh-CN" sz="3200" b="1" kern="0" dirty="0">
                <a:solidFill>
                  <a:srgbClr val="000000"/>
                </a:solidFill>
                <a:latin typeface="Times" pitchFamily="2" charset="0"/>
                <a:ea typeface="黑体"/>
                <a:cs typeface="Arial" panose="020B0604020202020204" pitchFamily="34" charset="0"/>
              </a:rPr>
              <a:t>Hierarchical </a:t>
            </a:r>
            <a:r>
              <a:rPr lang="en-US" sz="3200" b="1" kern="0" dirty="0">
                <a:solidFill>
                  <a:srgbClr val="000000"/>
                </a:solidFill>
                <a:latin typeface="Times" pitchFamily="2" charset="0"/>
                <a:ea typeface="黑体"/>
                <a:cs typeface="Arial" panose="020B0604020202020204" pitchFamily="34" charset="0"/>
              </a:rPr>
              <a:t>Electricity-theft </a:t>
            </a:r>
            <a:br>
              <a:rPr lang="en-US" sz="3200" b="1" kern="0" dirty="0">
                <a:solidFill>
                  <a:srgbClr val="000000"/>
                </a:solidFill>
                <a:latin typeface="Times" pitchFamily="2" charset="0"/>
                <a:ea typeface="黑体"/>
                <a:cs typeface="Arial" panose="020B0604020202020204" pitchFamily="34" charset="0"/>
              </a:rPr>
            </a:br>
            <a:r>
              <a:rPr lang="en-US" sz="3200" b="1" kern="0" dirty="0">
                <a:solidFill>
                  <a:srgbClr val="000000"/>
                </a:solidFill>
                <a:latin typeface="Times" pitchFamily="2" charset="0"/>
                <a:ea typeface="黑体"/>
                <a:cs typeface="Arial" panose="020B0604020202020204" pitchFamily="34" charset="0"/>
              </a:rPr>
              <a:t>Behavior Recognition</a:t>
            </a:r>
            <a:endParaRPr lang="en-US" sz="3200" kern="0" dirty="0">
              <a:latin typeface="Times" pitchFamily="2" charset="0"/>
              <a:cs typeface="Arial" panose="020B0604020202020204" pitchFamily="34" charset="0"/>
            </a:endParaRPr>
          </a:p>
        </p:txBody>
      </p:sp>
      <p:sp>
        <p:nvSpPr>
          <p:cNvPr id="10" name="Rectangle 19">
            <a:extLst>
              <a:ext uri="{FF2B5EF4-FFF2-40B4-BE49-F238E27FC236}">
                <a16:creationId xmlns:a16="http://schemas.microsoft.com/office/drawing/2014/main" id="{9F6D7B76-6384-4545-B42A-58CBA0BE51E1}"/>
              </a:ext>
            </a:extLst>
          </p:cNvPr>
          <p:cNvSpPr/>
          <p:nvPr/>
        </p:nvSpPr>
        <p:spPr>
          <a:xfrm>
            <a:off x="7417726" y="1914733"/>
            <a:ext cx="880915" cy="1212458"/>
          </a:xfrm>
          <a:prstGeom prst="rect">
            <a:avLst/>
          </a:prstGeom>
          <a:solidFill>
            <a:srgbClr val="FFFFFF">
              <a:alpha val="0"/>
            </a:srgbClr>
          </a:solidFill>
          <a:ln w="28575" cmpd="sng">
            <a:solidFill>
              <a:srgbClr val="C0000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endParaRPr kumimoji="1" lang="en-US" altLang="zh-CN" dirty="0">
              <a:solidFill>
                <a:srgbClr val="000000"/>
              </a:solidFill>
              <a:latin typeface="Arial" panose="020B0604020202020204" pitchFamily="34" charset="0"/>
              <a:cs typeface="Arial" panose="020B0604020202020204" pitchFamily="34" charset="0"/>
            </a:endParaRPr>
          </a:p>
        </p:txBody>
      </p:sp>
      <p:pic>
        <p:nvPicPr>
          <p:cNvPr id="3" name="图片 2">
            <a:extLst>
              <a:ext uri="{FF2B5EF4-FFF2-40B4-BE49-F238E27FC236}">
                <a16:creationId xmlns:a16="http://schemas.microsoft.com/office/drawing/2014/main" id="{380D691D-6A00-4841-9BE1-7FA6ACA8D980}"/>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4953000" y="4294067"/>
            <a:ext cx="4675504" cy="382422"/>
          </a:xfrm>
          <a:prstGeom prst="rect">
            <a:avLst/>
          </a:prstGeom>
        </p:spPr>
      </p:pic>
      <p:pic>
        <p:nvPicPr>
          <p:cNvPr id="6" name="图片 5">
            <a:extLst>
              <a:ext uri="{FF2B5EF4-FFF2-40B4-BE49-F238E27FC236}">
                <a16:creationId xmlns:a16="http://schemas.microsoft.com/office/drawing/2014/main" id="{D1A07169-DD1F-CF40-AD09-02F751C77424}"/>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459727" y="5401526"/>
            <a:ext cx="4158141" cy="1166589"/>
          </a:xfrm>
          <a:prstGeom prst="rect">
            <a:avLst/>
          </a:prstGeom>
        </p:spPr>
      </p:pic>
    </p:spTree>
    <p:extLst>
      <p:ext uri="{BB962C8B-B14F-4D97-AF65-F5344CB8AC3E}">
        <p14:creationId xmlns:p14="http://schemas.microsoft.com/office/powerpoint/2010/main" val="21405519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ssolv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7">
                                            <p:txEl>
                                              <p:pRg st="9" end="9"/>
                                            </p:txEl>
                                          </p:spTgt>
                                        </p:tgtEl>
                                        <p:attrNameLst>
                                          <p:attrName>style.visibility</p:attrName>
                                        </p:attrNameLst>
                                      </p:cBhvr>
                                      <p:to>
                                        <p:strVal val="visible"/>
                                      </p:to>
                                    </p:set>
                                    <p:animEffect transition="in" filter="dissolve">
                                      <p:cBhvr>
                                        <p:cTn id="15" dur="500"/>
                                        <p:tgtEl>
                                          <p:spTgt spid="17">
                                            <p:txEl>
                                              <p:pRg st="9" end="9"/>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ssolv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4FE53CB1-212B-994E-9FB5-4FBB2346548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2708" y="1759342"/>
            <a:ext cx="6452937" cy="4198612"/>
          </a:xfrm>
          <a:prstGeom prst="rect">
            <a:avLst/>
          </a:prstGeom>
        </p:spPr>
      </p:pic>
      <p:sp>
        <p:nvSpPr>
          <p:cNvPr id="17" name="Rectangle 16">
            <a:extLst>
              <a:ext uri="{FF2B5EF4-FFF2-40B4-BE49-F238E27FC236}">
                <a16:creationId xmlns:a16="http://schemas.microsoft.com/office/drawing/2014/main" id="{7863A68E-9B13-E64D-886F-F8CC29FB7E9C}"/>
              </a:ext>
            </a:extLst>
          </p:cNvPr>
          <p:cNvSpPr/>
          <p:nvPr/>
        </p:nvSpPr>
        <p:spPr>
          <a:xfrm>
            <a:off x="4833782" y="1399355"/>
            <a:ext cx="4996018" cy="5230045"/>
          </a:xfrm>
          <a:prstGeom prst="rect">
            <a:avLst/>
          </a:prstGeom>
          <a:solidFill>
            <a:srgbClr val="FFFFFF"/>
          </a:solidFill>
          <a:ln w="28575" cmpd="sng">
            <a:solidFill>
              <a:srgbClr val="C00000"/>
            </a:solidFill>
            <a:prstDash val="sysDash"/>
          </a:ln>
        </p:spPr>
        <p:style>
          <a:lnRef idx="1">
            <a:schemeClr val="accent1"/>
          </a:lnRef>
          <a:fillRef idx="3">
            <a:schemeClr val="accent1"/>
          </a:fillRef>
          <a:effectRef idx="2">
            <a:schemeClr val="accent1"/>
          </a:effectRef>
          <a:fontRef idx="minor">
            <a:schemeClr val="lt1"/>
          </a:fontRef>
        </p:style>
        <p:txBody>
          <a:bodyPr rtlCol="0" anchor="t" anchorCtr="0"/>
          <a:lstStyle/>
          <a:p>
            <a:r>
              <a:rPr kumimoji="1" lang="zh-CN" altLang="en-US" sz="2400" dirty="0">
                <a:solidFill>
                  <a:srgbClr val="000000"/>
                </a:solidFill>
                <a:latin typeface="Times" pitchFamily="2" charset="0"/>
                <a:cs typeface="Arial" panose="020B0604020202020204" pitchFamily="34" charset="0"/>
              </a:rPr>
              <a:t> </a:t>
            </a:r>
            <a:r>
              <a:rPr kumimoji="1" lang="en-US" altLang="zh-CN" sz="2400" dirty="0">
                <a:solidFill>
                  <a:srgbClr val="000000"/>
                </a:solidFill>
                <a:latin typeface="Times" pitchFamily="2" charset="0"/>
                <a:cs typeface="Arial" panose="020B0604020202020204" pitchFamily="34" charset="0"/>
              </a:rPr>
              <a:t>Formulation</a:t>
            </a:r>
            <a:r>
              <a:rPr kumimoji="1" lang="zh-CN" altLang="en-US" sz="2400" dirty="0">
                <a:solidFill>
                  <a:srgbClr val="000000"/>
                </a:solidFill>
                <a:latin typeface="Times" pitchFamily="2" charset="0"/>
                <a:cs typeface="Arial" panose="020B0604020202020204" pitchFamily="34" charset="0"/>
              </a:rPr>
              <a:t> </a:t>
            </a:r>
            <a:r>
              <a:rPr kumimoji="1" lang="en-US" altLang="zh-CN" sz="2400" dirty="0">
                <a:solidFill>
                  <a:srgbClr val="000000"/>
                </a:solidFill>
                <a:latin typeface="Times" pitchFamily="2" charset="0"/>
                <a:cs typeface="Arial" panose="020B0604020202020204" pitchFamily="34" charset="0"/>
              </a:rPr>
              <a:t>and</a:t>
            </a:r>
            <a:r>
              <a:rPr kumimoji="1" lang="zh-CN" altLang="en-US" sz="2400" dirty="0">
                <a:solidFill>
                  <a:srgbClr val="000000"/>
                </a:solidFill>
                <a:latin typeface="Times" pitchFamily="2" charset="0"/>
                <a:cs typeface="Arial" panose="020B0604020202020204" pitchFamily="34" charset="0"/>
              </a:rPr>
              <a:t> </a:t>
            </a:r>
            <a:r>
              <a:rPr kumimoji="1" lang="en-US" altLang="zh-CN" sz="2400" dirty="0">
                <a:solidFill>
                  <a:srgbClr val="000000"/>
                </a:solidFill>
                <a:latin typeface="Times" pitchFamily="2" charset="0"/>
                <a:cs typeface="Arial" panose="020B0604020202020204" pitchFamily="34" charset="0"/>
              </a:rPr>
              <a:t>Learning</a:t>
            </a:r>
          </a:p>
          <a:p>
            <a:endParaRPr kumimoji="1" lang="en-US" altLang="zh-CN" sz="2400" dirty="0">
              <a:solidFill>
                <a:srgbClr val="000000"/>
              </a:solidFill>
              <a:latin typeface="Times" pitchFamily="2" charset="0"/>
              <a:cs typeface="Arial" panose="020B0604020202020204" pitchFamily="34" charset="0"/>
            </a:endParaRPr>
          </a:p>
          <a:p>
            <a:endParaRPr kumimoji="1" lang="en-US" altLang="zh-CN" sz="2400" dirty="0">
              <a:solidFill>
                <a:srgbClr val="000000"/>
              </a:solidFill>
              <a:latin typeface="Times" pitchFamily="2" charset="0"/>
              <a:cs typeface="Arial" panose="020B0604020202020204" pitchFamily="34" charset="0"/>
            </a:endParaRPr>
          </a:p>
          <a:p>
            <a:endParaRPr kumimoji="1" lang="en-US" altLang="zh-CN" sz="2400" dirty="0">
              <a:solidFill>
                <a:srgbClr val="000000"/>
              </a:solidFill>
              <a:latin typeface="Times" pitchFamily="2" charset="0"/>
              <a:cs typeface="Arial" panose="020B0604020202020204" pitchFamily="34" charset="0"/>
            </a:endParaRPr>
          </a:p>
          <a:p>
            <a:endParaRPr kumimoji="1" lang="en-US" altLang="zh-CN" sz="2400" dirty="0">
              <a:solidFill>
                <a:srgbClr val="000000"/>
              </a:solidFill>
              <a:latin typeface="Times" pitchFamily="2" charset="0"/>
              <a:cs typeface="Arial" panose="020B0604020202020204" pitchFamily="34" charset="0"/>
            </a:endParaRPr>
          </a:p>
          <a:p>
            <a:endParaRPr kumimoji="1" lang="en-US" altLang="zh-CN" sz="2400" dirty="0">
              <a:solidFill>
                <a:srgbClr val="000000"/>
              </a:solidFill>
              <a:latin typeface="Times" pitchFamily="2" charset="0"/>
              <a:cs typeface="Arial" panose="020B0604020202020204" pitchFamily="34" charset="0"/>
            </a:endParaRPr>
          </a:p>
          <a:p>
            <a:endParaRPr kumimoji="1" lang="en-US" altLang="zh-CN" sz="2400" dirty="0">
              <a:solidFill>
                <a:srgbClr val="000000"/>
              </a:solidFill>
              <a:latin typeface="Times" pitchFamily="2" charset="0"/>
              <a:cs typeface="Arial" panose="020B0604020202020204" pitchFamily="34" charset="0"/>
            </a:endParaRPr>
          </a:p>
          <a:p>
            <a:endParaRPr kumimoji="1" lang="en-US" altLang="zh-CN" sz="2400" dirty="0">
              <a:solidFill>
                <a:srgbClr val="000000"/>
              </a:solidFill>
              <a:latin typeface="Times" pitchFamily="2" charset="0"/>
              <a:cs typeface="Arial" panose="020B0604020202020204" pitchFamily="34" charset="0"/>
            </a:endParaRPr>
          </a:p>
          <a:p>
            <a:endParaRPr kumimoji="1" lang="en-US" altLang="zh-CN" sz="2400" dirty="0">
              <a:solidFill>
                <a:srgbClr val="000000"/>
              </a:solidFill>
              <a:latin typeface="Times" pitchFamily="2" charset="0"/>
              <a:cs typeface="Arial" panose="020B0604020202020204" pitchFamily="34" charset="0"/>
            </a:endParaRPr>
          </a:p>
          <a:p>
            <a:endParaRPr kumimoji="1" lang="en-US" altLang="zh-CN" dirty="0">
              <a:solidFill>
                <a:srgbClr val="000000"/>
              </a:solidFill>
              <a:latin typeface="Times" pitchFamily="2" charset="0"/>
              <a:cs typeface="Arial" panose="020B0604020202020204" pitchFamily="34" charset="0"/>
            </a:endParaRPr>
          </a:p>
          <a:p>
            <a:r>
              <a:rPr kumimoji="1" lang="zh-CN" altLang="en-US" dirty="0">
                <a:solidFill>
                  <a:srgbClr val="000000"/>
                </a:solidFill>
                <a:latin typeface="Times" pitchFamily="2" charset="0"/>
                <a:cs typeface="Arial" panose="020B0604020202020204" pitchFamily="34" charset="0"/>
              </a:rPr>
              <a:t>  </a:t>
            </a:r>
            <a:r>
              <a:rPr kumimoji="1" lang="en-US" altLang="zh-CN" dirty="0">
                <a:solidFill>
                  <a:srgbClr val="000000"/>
                </a:solidFill>
                <a:latin typeface="Times" pitchFamily="2" charset="0"/>
                <a:cs typeface="Arial" panose="020B0604020202020204" pitchFamily="34" charset="0"/>
              </a:rPr>
              <a:t>Binary cross-entropy</a:t>
            </a:r>
            <a:r>
              <a:rPr kumimoji="1" lang="zh-CN" altLang="en-US" dirty="0">
                <a:solidFill>
                  <a:srgbClr val="000000"/>
                </a:solidFill>
                <a:latin typeface="Times" pitchFamily="2" charset="0"/>
                <a:cs typeface="Arial" panose="020B0604020202020204" pitchFamily="34" charset="0"/>
              </a:rPr>
              <a:t> </a:t>
            </a:r>
            <a:r>
              <a:rPr kumimoji="1" lang="en-US" altLang="zh-CN" dirty="0">
                <a:solidFill>
                  <a:srgbClr val="000000"/>
                </a:solidFill>
                <a:latin typeface="Times" pitchFamily="2" charset="0"/>
                <a:cs typeface="Arial" panose="020B0604020202020204" pitchFamily="34" charset="0"/>
              </a:rPr>
              <a:t>loss:</a:t>
            </a:r>
          </a:p>
        </p:txBody>
      </p:sp>
      <p:sp>
        <p:nvSpPr>
          <p:cNvPr id="20" name="Rectangle 19">
            <a:extLst>
              <a:ext uri="{FF2B5EF4-FFF2-40B4-BE49-F238E27FC236}">
                <a16:creationId xmlns:a16="http://schemas.microsoft.com/office/drawing/2014/main" id="{3D07AE87-6B98-8B48-A846-EBF1CBB69EEA}"/>
              </a:ext>
            </a:extLst>
          </p:cNvPr>
          <p:cNvSpPr/>
          <p:nvPr/>
        </p:nvSpPr>
        <p:spPr>
          <a:xfrm>
            <a:off x="2133600" y="5562600"/>
            <a:ext cx="1872223" cy="533400"/>
          </a:xfrm>
          <a:prstGeom prst="rect">
            <a:avLst/>
          </a:prstGeom>
          <a:solidFill>
            <a:srgbClr val="FFFFFF">
              <a:alpha val="0"/>
            </a:srgbClr>
          </a:solidFill>
          <a:ln w="28575" cmpd="sng">
            <a:solidFill>
              <a:srgbClr val="C0000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endParaRPr kumimoji="1" lang="en-US" altLang="zh-CN" dirty="0">
              <a:solidFill>
                <a:srgbClr val="000000"/>
              </a:solidFill>
              <a:latin typeface="Arial" panose="020B0604020202020204" pitchFamily="34" charset="0"/>
              <a:cs typeface="Arial" panose="020B0604020202020204" pitchFamily="34" charset="0"/>
            </a:endParaRPr>
          </a:p>
        </p:txBody>
      </p:sp>
      <p:sp>
        <p:nvSpPr>
          <p:cNvPr id="15" name="Title 1">
            <a:extLst>
              <a:ext uri="{FF2B5EF4-FFF2-40B4-BE49-F238E27FC236}">
                <a16:creationId xmlns:a16="http://schemas.microsoft.com/office/drawing/2014/main" id="{1703BBCE-FDFE-3448-B079-BAD178B13911}"/>
              </a:ext>
            </a:extLst>
          </p:cNvPr>
          <p:cNvSpPr txBox="1">
            <a:spLocks/>
          </p:cNvSpPr>
          <p:nvPr/>
        </p:nvSpPr>
        <p:spPr bwMode="auto">
          <a:xfrm>
            <a:off x="288132" y="152400"/>
            <a:ext cx="9329736" cy="124695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a:solidFill>
                  <a:schemeClr val="tx2"/>
                </a:solidFill>
                <a:latin typeface="+mj-lt"/>
                <a:ea typeface="+mj-ea"/>
                <a:cs typeface="+mj-cs"/>
              </a:defRPr>
            </a:lvl1pPr>
            <a:lvl2pPr algn="ctr" rtl="0" eaLnBrk="1" fontAlgn="base" hangingPunct="1">
              <a:spcBef>
                <a:spcPct val="0"/>
              </a:spcBef>
              <a:spcAft>
                <a:spcPct val="0"/>
              </a:spcAft>
              <a:defRPr sz="4000">
                <a:solidFill>
                  <a:schemeClr val="tx2"/>
                </a:solidFill>
                <a:latin typeface="Arial" charset="0"/>
                <a:ea typeface="宋体" pitchFamily="2" charset="-122"/>
              </a:defRPr>
            </a:lvl2pPr>
            <a:lvl3pPr algn="ctr" rtl="0" eaLnBrk="1" fontAlgn="base" hangingPunct="1">
              <a:spcBef>
                <a:spcPct val="0"/>
              </a:spcBef>
              <a:spcAft>
                <a:spcPct val="0"/>
              </a:spcAft>
              <a:defRPr sz="4000">
                <a:solidFill>
                  <a:schemeClr val="tx2"/>
                </a:solidFill>
                <a:latin typeface="Arial" charset="0"/>
                <a:ea typeface="宋体" pitchFamily="2" charset="-122"/>
              </a:defRPr>
            </a:lvl3pPr>
            <a:lvl4pPr algn="ctr" rtl="0" eaLnBrk="1" fontAlgn="base" hangingPunct="1">
              <a:spcBef>
                <a:spcPct val="0"/>
              </a:spcBef>
              <a:spcAft>
                <a:spcPct val="0"/>
              </a:spcAft>
              <a:defRPr sz="4000">
                <a:solidFill>
                  <a:schemeClr val="tx2"/>
                </a:solidFill>
                <a:latin typeface="Arial" charset="0"/>
                <a:ea typeface="宋体" pitchFamily="2" charset="-122"/>
              </a:defRPr>
            </a:lvl4pPr>
            <a:lvl5pPr algn="ctr" rtl="0" eaLnBrk="1" fontAlgn="base" hangingPunct="1">
              <a:spcBef>
                <a:spcPct val="0"/>
              </a:spcBef>
              <a:spcAft>
                <a:spcPct val="0"/>
              </a:spcAft>
              <a:defRPr sz="4000">
                <a:solidFill>
                  <a:schemeClr val="tx2"/>
                </a:solidFill>
                <a:latin typeface="Arial" charset="0"/>
                <a:ea typeface="宋体" pitchFamily="2" charset="-122"/>
              </a:defRPr>
            </a:lvl5pPr>
            <a:lvl6pPr marL="457200" algn="ctr" rtl="0" eaLnBrk="1" fontAlgn="base" hangingPunct="1">
              <a:spcBef>
                <a:spcPct val="0"/>
              </a:spcBef>
              <a:spcAft>
                <a:spcPct val="0"/>
              </a:spcAft>
              <a:defRPr sz="4000">
                <a:solidFill>
                  <a:schemeClr val="tx2"/>
                </a:solidFill>
                <a:latin typeface="Arial" charset="0"/>
                <a:ea typeface="宋体" pitchFamily="2" charset="-122"/>
              </a:defRPr>
            </a:lvl6pPr>
            <a:lvl7pPr marL="914400" algn="ctr" rtl="0" eaLnBrk="1" fontAlgn="base" hangingPunct="1">
              <a:spcBef>
                <a:spcPct val="0"/>
              </a:spcBef>
              <a:spcAft>
                <a:spcPct val="0"/>
              </a:spcAft>
              <a:defRPr sz="4000">
                <a:solidFill>
                  <a:schemeClr val="tx2"/>
                </a:solidFill>
                <a:latin typeface="Arial" charset="0"/>
                <a:ea typeface="宋体" pitchFamily="2" charset="-122"/>
              </a:defRPr>
            </a:lvl7pPr>
            <a:lvl8pPr marL="1371600" algn="ctr" rtl="0" eaLnBrk="1" fontAlgn="base" hangingPunct="1">
              <a:spcBef>
                <a:spcPct val="0"/>
              </a:spcBef>
              <a:spcAft>
                <a:spcPct val="0"/>
              </a:spcAft>
              <a:defRPr sz="4000">
                <a:solidFill>
                  <a:schemeClr val="tx2"/>
                </a:solidFill>
                <a:latin typeface="Arial" charset="0"/>
                <a:ea typeface="宋体" pitchFamily="2" charset="-122"/>
              </a:defRPr>
            </a:lvl8pPr>
            <a:lvl9pPr marL="1828800" algn="ctr" rtl="0" eaLnBrk="1" fontAlgn="base" hangingPunct="1">
              <a:spcBef>
                <a:spcPct val="0"/>
              </a:spcBef>
              <a:spcAft>
                <a:spcPct val="0"/>
              </a:spcAft>
              <a:defRPr sz="4000">
                <a:solidFill>
                  <a:schemeClr val="tx2"/>
                </a:solidFill>
                <a:latin typeface="Arial" charset="0"/>
                <a:ea typeface="宋体" pitchFamily="2" charset="-122"/>
              </a:defRPr>
            </a:lvl9pPr>
          </a:lstStyle>
          <a:p>
            <a:r>
              <a:rPr lang="en-US" altLang="zh-CN" sz="3200" b="1" kern="0" dirty="0">
                <a:solidFill>
                  <a:srgbClr val="000000"/>
                </a:solidFill>
                <a:latin typeface="Times" pitchFamily="2" charset="0"/>
                <a:ea typeface="黑体"/>
                <a:cs typeface="Arial" panose="020B0604020202020204" pitchFamily="34" charset="0"/>
              </a:rPr>
              <a:t>HEBR:</a:t>
            </a:r>
            <a:r>
              <a:rPr lang="zh-CN" altLang="en-US" sz="3200" b="1" kern="0" dirty="0">
                <a:solidFill>
                  <a:srgbClr val="000000"/>
                </a:solidFill>
                <a:latin typeface="Times" pitchFamily="2" charset="0"/>
                <a:ea typeface="黑体"/>
                <a:cs typeface="Arial" panose="020B0604020202020204" pitchFamily="34" charset="0"/>
              </a:rPr>
              <a:t> </a:t>
            </a:r>
            <a:r>
              <a:rPr lang="en-US" altLang="zh-CN" sz="3200" b="1" kern="0" dirty="0">
                <a:solidFill>
                  <a:srgbClr val="000000"/>
                </a:solidFill>
                <a:latin typeface="Times" pitchFamily="2" charset="0"/>
                <a:ea typeface="黑体"/>
                <a:cs typeface="Arial" panose="020B0604020202020204" pitchFamily="34" charset="0"/>
              </a:rPr>
              <a:t>Hierarchical </a:t>
            </a:r>
            <a:r>
              <a:rPr lang="en-US" sz="3200" b="1" kern="0" dirty="0">
                <a:solidFill>
                  <a:srgbClr val="000000"/>
                </a:solidFill>
                <a:latin typeface="Times" pitchFamily="2" charset="0"/>
                <a:ea typeface="黑体"/>
                <a:cs typeface="Arial" panose="020B0604020202020204" pitchFamily="34" charset="0"/>
              </a:rPr>
              <a:t>Electricity-theft </a:t>
            </a:r>
            <a:br>
              <a:rPr lang="en-US" sz="3200" b="1" kern="0" dirty="0">
                <a:solidFill>
                  <a:srgbClr val="000000"/>
                </a:solidFill>
                <a:latin typeface="Times" pitchFamily="2" charset="0"/>
                <a:ea typeface="黑体"/>
                <a:cs typeface="Arial" panose="020B0604020202020204" pitchFamily="34" charset="0"/>
              </a:rPr>
            </a:br>
            <a:r>
              <a:rPr lang="en-US" sz="3200" b="1" kern="0" dirty="0">
                <a:solidFill>
                  <a:srgbClr val="000000"/>
                </a:solidFill>
                <a:latin typeface="Times" pitchFamily="2" charset="0"/>
                <a:ea typeface="黑体"/>
                <a:cs typeface="Arial" panose="020B0604020202020204" pitchFamily="34" charset="0"/>
              </a:rPr>
              <a:t>Behavior Recognition</a:t>
            </a:r>
            <a:endParaRPr lang="en-US" sz="3200" kern="0" dirty="0">
              <a:latin typeface="Times" pitchFamily="2" charset="0"/>
              <a:cs typeface="Arial" panose="020B0604020202020204" pitchFamily="34" charset="0"/>
            </a:endParaRPr>
          </a:p>
        </p:txBody>
      </p:sp>
      <p:pic>
        <p:nvPicPr>
          <p:cNvPr id="4" name="图片 3">
            <a:extLst>
              <a:ext uri="{FF2B5EF4-FFF2-40B4-BE49-F238E27FC236}">
                <a16:creationId xmlns:a16="http://schemas.microsoft.com/office/drawing/2014/main" id="{1595A8F7-5C49-6945-A829-AE9EB285296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052209" y="1905000"/>
            <a:ext cx="4600072" cy="3016250"/>
          </a:xfrm>
          <a:prstGeom prst="rect">
            <a:avLst/>
          </a:prstGeom>
        </p:spPr>
      </p:pic>
      <p:pic>
        <p:nvPicPr>
          <p:cNvPr id="7" name="图片 6">
            <a:extLst>
              <a:ext uri="{FF2B5EF4-FFF2-40B4-BE49-F238E27FC236}">
                <a16:creationId xmlns:a16="http://schemas.microsoft.com/office/drawing/2014/main" id="{3AA383DD-0F5B-4747-BF97-BDF04A467E86}"/>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661741" y="5481704"/>
            <a:ext cx="3340100" cy="952500"/>
          </a:xfrm>
          <a:prstGeom prst="rect">
            <a:avLst/>
          </a:prstGeom>
        </p:spPr>
      </p:pic>
      <p:sp>
        <p:nvSpPr>
          <p:cNvPr id="19" name="下箭头 18">
            <a:extLst>
              <a:ext uri="{FF2B5EF4-FFF2-40B4-BE49-F238E27FC236}">
                <a16:creationId xmlns:a16="http://schemas.microsoft.com/office/drawing/2014/main" id="{75D035E0-D4B3-DA49-BB19-4858EF8A5A12}"/>
              </a:ext>
            </a:extLst>
          </p:cNvPr>
          <p:cNvSpPr/>
          <p:nvPr/>
        </p:nvSpPr>
        <p:spPr>
          <a:xfrm>
            <a:off x="288132" y="3276600"/>
            <a:ext cx="171191" cy="230459"/>
          </a:xfrm>
          <a:prstGeom prst="downArrow">
            <a:avLst>
              <a:gd name="adj1" fmla="val 36175"/>
              <a:gd name="adj2" fmla="val 50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1" name="下箭头 20">
            <a:extLst>
              <a:ext uri="{FF2B5EF4-FFF2-40B4-BE49-F238E27FC236}">
                <a16:creationId xmlns:a16="http://schemas.microsoft.com/office/drawing/2014/main" id="{73181F3E-D660-9D47-B675-45A02086ABE2}"/>
              </a:ext>
            </a:extLst>
          </p:cNvPr>
          <p:cNvSpPr/>
          <p:nvPr/>
        </p:nvSpPr>
        <p:spPr>
          <a:xfrm>
            <a:off x="288131" y="4267200"/>
            <a:ext cx="171191" cy="230459"/>
          </a:xfrm>
          <a:prstGeom prst="downArrow">
            <a:avLst>
              <a:gd name="adj1" fmla="val 36175"/>
              <a:gd name="adj2" fmla="val 50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2" name="下箭头 21">
            <a:extLst>
              <a:ext uri="{FF2B5EF4-FFF2-40B4-BE49-F238E27FC236}">
                <a16:creationId xmlns:a16="http://schemas.microsoft.com/office/drawing/2014/main" id="{AD1398AF-8C98-5E45-B25E-597F615F207E}"/>
              </a:ext>
            </a:extLst>
          </p:cNvPr>
          <p:cNvSpPr/>
          <p:nvPr/>
        </p:nvSpPr>
        <p:spPr>
          <a:xfrm>
            <a:off x="288130" y="5244824"/>
            <a:ext cx="171191" cy="230459"/>
          </a:xfrm>
          <a:prstGeom prst="downArrow">
            <a:avLst>
              <a:gd name="adj1" fmla="val 36175"/>
              <a:gd name="adj2" fmla="val 50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2087871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 calcmode="lin" valueType="num">
                                      <p:cBhvr additive="base">
                                        <p:cTn id="10" dur="500"/>
                                        <p:tgtEl>
                                          <p:spTgt spid="19"/>
                                        </p:tgtEl>
                                        <p:attrNameLst>
                                          <p:attrName>ppt_y</p:attrName>
                                        </p:attrNameLst>
                                      </p:cBhvr>
                                      <p:tavLst>
                                        <p:tav tm="0">
                                          <p:val>
                                            <p:strVal val="#ppt_y-#ppt_h*1.125000"/>
                                          </p:val>
                                        </p:tav>
                                        <p:tav tm="100000">
                                          <p:val>
                                            <p:strVal val="#ppt_y"/>
                                          </p:val>
                                        </p:tav>
                                      </p:tavLst>
                                    </p:anim>
                                    <p:animEffect transition="in" filter="wipe(down)">
                                      <p:cBhvr>
                                        <p:cTn id="11" dur="500"/>
                                        <p:tgtEl>
                                          <p:spTgt spid="19"/>
                                        </p:tgtEl>
                                      </p:cBhvr>
                                    </p:animEffect>
                                  </p:childTnLst>
                                </p:cTn>
                              </p:par>
                              <p:par>
                                <p:cTn id="12" presetID="12" presetClass="entr" presetSubtype="1" fill="hold" grpId="0" nodeType="with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additive="base">
                                        <p:cTn id="14" dur="500"/>
                                        <p:tgtEl>
                                          <p:spTgt spid="21"/>
                                        </p:tgtEl>
                                        <p:attrNameLst>
                                          <p:attrName>ppt_y</p:attrName>
                                        </p:attrNameLst>
                                      </p:cBhvr>
                                      <p:tavLst>
                                        <p:tav tm="0">
                                          <p:val>
                                            <p:strVal val="#ppt_y-#ppt_h*1.125000"/>
                                          </p:val>
                                        </p:tav>
                                        <p:tav tm="100000">
                                          <p:val>
                                            <p:strVal val="#ppt_y"/>
                                          </p:val>
                                        </p:tav>
                                      </p:tavLst>
                                    </p:anim>
                                    <p:animEffect transition="in" filter="wipe(down)">
                                      <p:cBhvr>
                                        <p:cTn id="15" dur="500"/>
                                        <p:tgtEl>
                                          <p:spTgt spid="21"/>
                                        </p:tgtEl>
                                      </p:cBhvr>
                                    </p:animEffect>
                                  </p:childTnLst>
                                </p:cTn>
                              </p:par>
                              <p:par>
                                <p:cTn id="16" presetID="12" presetClass="entr" presetSubtype="1"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additive="base">
                                        <p:cTn id="18" dur="500"/>
                                        <p:tgtEl>
                                          <p:spTgt spid="22"/>
                                        </p:tgtEl>
                                        <p:attrNameLst>
                                          <p:attrName>ppt_y</p:attrName>
                                        </p:attrNameLst>
                                      </p:cBhvr>
                                      <p:tavLst>
                                        <p:tav tm="0">
                                          <p:val>
                                            <p:strVal val="#ppt_y-#ppt_h*1.125000"/>
                                          </p:val>
                                        </p:tav>
                                        <p:tav tm="100000">
                                          <p:val>
                                            <p:strVal val="#ppt_y"/>
                                          </p:val>
                                        </p:tav>
                                      </p:tavLst>
                                    </p:anim>
                                    <p:animEffect transition="in" filter="wipe(down)">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1" nodeType="clickEffect">
                                  <p:stCondLst>
                                    <p:cond delay="0"/>
                                  </p:stCondLst>
                                  <p:childTnLst>
                                    <p:set>
                                      <p:cBhvr>
                                        <p:cTn id="23" dur="1" fill="hold">
                                          <p:stCondLst>
                                            <p:cond delay="0"/>
                                          </p:stCondLst>
                                        </p:cTn>
                                        <p:tgtEl>
                                          <p:spTgt spid="19"/>
                                        </p:tgtEl>
                                        <p:attrNameLst>
                                          <p:attrName>style.visibility</p:attrName>
                                        </p:attrNameLst>
                                      </p:cBhvr>
                                      <p:to>
                                        <p:strVal val="hidden"/>
                                      </p:to>
                                    </p:set>
                                  </p:childTnLst>
                                </p:cTn>
                              </p:par>
                              <p:par>
                                <p:cTn id="24" presetID="1" presetClass="exit" presetSubtype="0" fill="hold" grpId="1" nodeType="withEffect">
                                  <p:stCondLst>
                                    <p:cond delay="0"/>
                                  </p:stCondLst>
                                  <p:childTnLst>
                                    <p:set>
                                      <p:cBhvr>
                                        <p:cTn id="25" dur="1" fill="hold">
                                          <p:stCondLst>
                                            <p:cond delay="0"/>
                                          </p:stCondLst>
                                        </p:cTn>
                                        <p:tgtEl>
                                          <p:spTgt spid="21"/>
                                        </p:tgtEl>
                                        <p:attrNameLst>
                                          <p:attrName>style.visibility</p:attrName>
                                        </p:attrNameLst>
                                      </p:cBhvr>
                                      <p:to>
                                        <p:strVal val="hidden"/>
                                      </p:to>
                                    </p:set>
                                  </p:childTnLst>
                                </p:cTn>
                              </p:par>
                              <p:par>
                                <p:cTn id="26" presetID="1" presetClass="exit" presetSubtype="0" fill="hold" grpId="1" nodeType="withEffect">
                                  <p:stCondLst>
                                    <p:cond delay="0"/>
                                  </p:stCondLst>
                                  <p:childTnLst>
                                    <p:set>
                                      <p:cBhvr>
                                        <p:cTn id="27" dur="1" fill="hold">
                                          <p:stCondLst>
                                            <p:cond delay="0"/>
                                          </p:stCondLst>
                                        </p:cTn>
                                        <p:tgtEl>
                                          <p:spTgt spid="22"/>
                                        </p:tgtEl>
                                        <p:attrNameLst>
                                          <p:attrName>style.visibility</p:attrName>
                                        </p:attrNameLst>
                                      </p:cBhvr>
                                      <p:to>
                                        <p:strVal val="hidden"/>
                                      </p:to>
                                    </p:set>
                                  </p:childTnLst>
                                </p:cTn>
                              </p:par>
                              <p:par>
                                <p:cTn id="28" presetID="9" presetClass="entr" presetSubtype="0" fill="hold" nodeType="withEffect">
                                  <p:stCondLst>
                                    <p:cond delay="0"/>
                                  </p:stCondLst>
                                  <p:childTnLst>
                                    <p:set>
                                      <p:cBhvr>
                                        <p:cTn id="29" dur="1" fill="hold">
                                          <p:stCondLst>
                                            <p:cond delay="0"/>
                                          </p:stCondLst>
                                        </p:cTn>
                                        <p:tgtEl>
                                          <p:spTgt spid="17">
                                            <p:txEl>
                                              <p:pRg st="10" end="10"/>
                                            </p:txEl>
                                          </p:spTgt>
                                        </p:tgtEl>
                                        <p:attrNameLst>
                                          <p:attrName>style.visibility</p:attrName>
                                        </p:attrNameLst>
                                      </p:cBhvr>
                                      <p:to>
                                        <p:strVal val="visible"/>
                                      </p:to>
                                    </p:set>
                                    <p:animEffect transition="in" filter="dissolve">
                                      <p:cBhvr>
                                        <p:cTn id="30" dur="500"/>
                                        <p:tgtEl>
                                          <p:spTgt spid="17">
                                            <p:txEl>
                                              <p:pRg st="10" end="10"/>
                                            </p:txEl>
                                          </p:spTgt>
                                        </p:tgtEl>
                                      </p:cBhvr>
                                    </p:animEffect>
                                  </p:childTnLst>
                                </p:cTn>
                              </p:par>
                              <p:par>
                                <p:cTn id="31" presetID="9"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dissolve">
                                      <p:cBhvr>
                                        <p:cTn id="33" dur="500"/>
                                        <p:tgtEl>
                                          <p:spTgt spid="7"/>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dissolve">
                                      <p:cBhvr>
                                        <p:cTn id="3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19" grpId="1" animBg="1"/>
      <p:bldP spid="21" grpId="0" animBg="1"/>
      <p:bldP spid="21" grpId="1" animBg="1"/>
      <p:bldP spid="22" grpId="0" animBg="1"/>
      <p:bldP spid="22"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131" y="218445"/>
            <a:ext cx="9329736" cy="611054"/>
          </a:xfrm>
        </p:spPr>
        <p:txBody>
          <a:bodyPr/>
          <a:lstStyle/>
          <a:p>
            <a:r>
              <a:rPr lang="en-US" altLang="zh-CN" sz="3200" b="1" dirty="0">
                <a:solidFill>
                  <a:srgbClr val="000000"/>
                </a:solidFill>
                <a:latin typeface="Times" pitchFamily="2" charset="0"/>
                <a:ea typeface="黑体"/>
                <a:cs typeface="Arial" panose="020B0604020202020204" pitchFamily="34" charset="0"/>
              </a:rPr>
              <a:t>Experiments</a:t>
            </a:r>
            <a:endParaRPr lang="en-US" sz="3200" dirty="0">
              <a:latin typeface="Times" pitchFamily="2" charset="0"/>
              <a:cs typeface="Arial" panose="020B0604020202020204" pitchFamily="34" charset="0"/>
            </a:endParaRPr>
          </a:p>
        </p:txBody>
      </p:sp>
      <p:pic>
        <p:nvPicPr>
          <p:cNvPr id="4" name="Picture 3">
            <a:extLst>
              <a:ext uri="{FF2B5EF4-FFF2-40B4-BE49-F238E27FC236}">
                <a16:creationId xmlns:a16="http://schemas.microsoft.com/office/drawing/2014/main" id="{D1A38BE5-20CC-6841-8672-8676A93160CB}"/>
              </a:ext>
            </a:extLst>
          </p:cNvPr>
          <p:cNvPicPr>
            <a:picLocks noChangeAspect="1"/>
          </p:cNvPicPr>
          <p:nvPr/>
        </p:nvPicPr>
        <p:blipFill>
          <a:blip r:embed="rId3"/>
          <a:stretch>
            <a:fillRect/>
          </a:stretch>
        </p:blipFill>
        <p:spPr>
          <a:xfrm>
            <a:off x="1563798" y="1219200"/>
            <a:ext cx="6778403" cy="5003800"/>
          </a:xfrm>
          <a:prstGeom prst="rect">
            <a:avLst/>
          </a:prstGeom>
        </p:spPr>
      </p:pic>
      <p:sp>
        <p:nvSpPr>
          <p:cNvPr id="6" name="Rectangle 5">
            <a:extLst>
              <a:ext uri="{FF2B5EF4-FFF2-40B4-BE49-F238E27FC236}">
                <a16:creationId xmlns:a16="http://schemas.microsoft.com/office/drawing/2014/main" id="{C97E7B4B-DC1C-F947-9987-BB866170ED66}"/>
              </a:ext>
            </a:extLst>
          </p:cNvPr>
          <p:cNvSpPr/>
          <p:nvPr/>
        </p:nvSpPr>
        <p:spPr>
          <a:xfrm>
            <a:off x="1620099" y="2057400"/>
            <a:ext cx="2590800" cy="3962400"/>
          </a:xfrm>
          <a:prstGeom prst="rect">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Rectangle 4">
            <a:extLst>
              <a:ext uri="{FF2B5EF4-FFF2-40B4-BE49-F238E27FC236}">
                <a16:creationId xmlns:a16="http://schemas.microsoft.com/office/drawing/2014/main" id="{0D41B4FF-CF47-9B4F-BFEE-DDD22D1CD16A}"/>
              </a:ext>
            </a:extLst>
          </p:cNvPr>
          <p:cNvSpPr/>
          <p:nvPr/>
        </p:nvSpPr>
        <p:spPr>
          <a:xfrm>
            <a:off x="4210899" y="990600"/>
            <a:ext cx="5542702" cy="5638800"/>
          </a:xfrm>
          <a:prstGeom prst="rect">
            <a:avLst/>
          </a:prstGeom>
          <a:solidFill>
            <a:schemeClr val="bg1"/>
          </a:solidFill>
          <a:ln w="28575">
            <a:solidFill>
              <a:srgbClr val="C0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just"/>
            <a:r>
              <a:rPr lang="en-US" sz="3200" b="1" dirty="0">
                <a:solidFill>
                  <a:srgbClr val="C00000"/>
                </a:solidFill>
                <a:latin typeface="Times" pitchFamily="2" charset="0"/>
              </a:rPr>
              <a:t>Baseline methods</a:t>
            </a:r>
            <a:endParaRPr lang="en-US" sz="3200" b="1" dirty="0">
              <a:solidFill>
                <a:schemeClr val="tx1"/>
              </a:solidFill>
              <a:latin typeface="Times" pitchFamily="2" charset="0"/>
            </a:endParaRPr>
          </a:p>
          <a:p>
            <a:pPr marL="342900" indent="-342900" algn="just">
              <a:buClr>
                <a:srgbClr val="C00000"/>
              </a:buClr>
              <a:buFont typeface="Zapf Dingbats"/>
              <a:buChar char="❑"/>
            </a:pPr>
            <a:r>
              <a:rPr lang="en-US" sz="2000">
                <a:solidFill>
                  <a:schemeClr val="tx1"/>
                </a:solidFill>
                <a:latin typeface="Times" pitchFamily="2" charset="0"/>
              </a:rPr>
              <a:t>Handcrafted feature</a:t>
            </a:r>
            <a:r>
              <a:rPr lang="en-US" altLang="zh-CN" sz="2000">
                <a:solidFill>
                  <a:schemeClr val="tx1"/>
                </a:solidFill>
                <a:latin typeface="Times" pitchFamily="2" charset="0"/>
              </a:rPr>
              <a:t>s</a:t>
            </a:r>
            <a:endParaRPr lang="en-US" sz="2000" dirty="0">
              <a:solidFill>
                <a:schemeClr val="tx1"/>
              </a:solidFill>
              <a:latin typeface="Times" pitchFamily="2" charset="0"/>
            </a:endParaRPr>
          </a:p>
          <a:p>
            <a:pPr algn="just"/>
            <a:endParaRPr lang="en-US" sz="2000" dirty="0">
              <a:solidFill>
                <a:schemeClr val="tx1"/>
              </a:solidFill>
              <a:latin typeface="Times" pitchFamily="2" charset="0"/>
            </a:endParaRPr>
          </a:p>
          <a:p>
            <a:pPr algn="just"/>
            <a:endParaRPr lang="en-US" sz="2000" dirty="0">
              <a:solidFill>
                <a:schemeClr val="tx1"/>
              </a:solidFill>
              <a:latin typeface="Times" pitchFamily="2" charset="0"/>
            </a:endParaRPr>
          </a:p>
          <a:p>
            <a:pPr algn="just"/>
            <a:endParaRPr lang="en-US" sz="2000" dirty="0">
              <a:solidFill>
                <a:schemeClr val="tx1"/>
              </a:solidFill>
              <a:latin typeface="Times" pitchFamily="2" charset="0"/>
            </a:endParaRPr>
          </a:p>
          <a:p>
            <a:pPr algn="just"/>
            <a:endParaRPr lang="en-US" sz="2000" dirty="0">
              <a:solidFill>
                <a:schemeClr val="tx1"/>
              </a:solidFill>
              <a:latin typeface="Times" pitchFamily="2" charset="0"/>
            </a:endParaRPr>
          </a:p>
          <a:p>
            <a:pPr algn="just"/>
            <a:endParaRPr lang="en-US" sz="2000" dirty="0">
              <a:solidFill>
                <a:schemeClr val="tx1"/>
              </a:solidFill>
              <a:latin typeface="Times" pitchFamily="2" charset="0"/>
            </a:endParaRPr>
          </a:p>
          <a:p>
            <a:pPr algn="just"/>
            <a:endParaRPr lang="en-US" sz="2000" dirty="0">
              <a:solidFill>
                <a:schemeClr val="tx1"/>
              </a:solidFill>
              <a:latin typeface="Times" pitchFamily="2" charset="0"/>
            </a:endParaRPr>
          </a:p>
          <a:p>
            <a:pPr algn="just"/>
            <a:endParaRPr lang="en-US" sz="2000" dirty="0">
              <a:solidFill>
                <a:schemeClr val="tx1"/>
              </a:solidFill>
              <a:latin typeface="Times" pitchFamily="2" charset="0"/>
            </a:endParaRPr>
          </a:p>
          <a:p>
            <a:pPr algn="just"/>
            <a:endParaRPr lang="en-US" sz="2000" dirty="0">
              <a:solidFill>
                <a:schemeClr val="tx1"/>
              </a:solidFill>
              <a:latin typeface="Times" pitchFamily="2" charset="0"/>
            </a:endParaRPr>
          </a:p>
          <a:p>
            <a:pPr algn="just"/>
            <a:endParaRPr lang="en-US" sz="2000" dirty="0">
              <a:solidFill>
                <a:schemeClr val="tx1"/>
              </a:solidFill>
              <a:latin typeface="Times" pitchFamily="2" charset="0"/>
            </a:endParaRPr>
          </a:p>
          <a:p>
            <a:pPr algn="just"/>
            <a:endParaRPr lang="en-US" sz="2000" dirty="0">
              <a:solidFill>
                <a:schemeClr val="tx1"/>
              </a:solidFill>
              <a:latin typeface="Times" pitchFamily="2" charset="0"/>
            </a:endParaRPr>
          </a:p>
          <a:p>
            <a:pPr algn="just"/>
            <a:endParaRPr lang="en-US" sz="2000" dirty="0">
              <a:solidFill>
                <a:schemeClr val="tx1"/>
              </a:solidFill>
              <a:latin typeface="Times" pitchFamily="2" charset="0"/>
            </a:endParaRPr>
          </a:p>
          <a:p>
            <a:pPr algn="just"/>
            <a:endParaRPr lang="en-US" sz="2000" dirty="0">
              <a:solidFill>
                <a:schemeClr val="tx1"/>
              </a:solidFill>
              <a:latin typeface="Times" pitchFamily="2" charset="0"/>
            </a:endParaRPr>
          </a:p>
          <a:p>
            <a:pPr algn="just"/>
            <a:endParaRPr lang="en-US" sz="2000" dirty="0">
              <a:solidFill>
                <a:schemeClr val="tx1"/>
              </a:solidFill>
              <a:latin typeface="Times" pitchFamily="2" charset="0"/>
            </a:endParaRPr>
          </a:p>
          <a:p>
            <a:pPr algn="just"/>
            <a:endParaRPr lang="en-US" sz="2000" dirty="0">
              <a:solidFill>
                <a:schemeClr val="tx1"/>
              </a:solidFill>
              <a:latin typeface="Times" pitchFamily="2" charset="0"/>
            </a:endParaRPr>
          </a:p>
          <a:p>
            <a:pPr algn="just"/>
            <a:endParaRPr lang="en-US" sz="2000" dirty="0">
              <a:solidFill>
                <a:schemeClr val="tx1"/>
              </a:solidFill>
              <a:latin typeface="Times" pitchFamily="2" charset="0"/>
            </a:endParaRPr>
          </a:p>
        </p:txBody>
      </p:sp>
      <p:pic>
        <p:nvPicPr>
          <p:cNvPr id="7" name="图片 6">
            <a:extLst>
              <a:ext uri="{FF2B5EF4-FFF2-40B4-BE49-F238E27FC236}">
                <a16:creationId xmlns:a16="http://schemas.microsoft.com/office/drawing/2014/main" id="{613B7325-2C03-ED44-9CE1-E44A54B0764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326621" y="2277364"/>
            <a:ext cx="5350779" cy="3721100"/>
          </a:xfrm>
          <a:prstGeom prst="rect">
            <a:avLst/>
          </a:prstGeom>
        </p:spPr>
      </p:pic>
    </p:spTree>
    <p:extLst>
      <p:ext uri="{BB962C8B-B14F-4D97-AF65-F5344CB8AC3E}">
        <p14:creationId xmlns:p14="http://schemas.microsoft.com/office/powerpoint/2010/main" val="7560268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dissolve">
                                      <p:cBhvr>
                                        <p:cTn id="7" dur="500"/>
                                        <p:tgtEl>
                                          <p:spTgt spid="5">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131" y="218445"/>
            <a:ext cx="9329736" cy="611054"/>
          </a:xfrm>
        </p:spPr>
        <p:txBody>
          <a:bodyPr/>
          <a:lstStyle/>
          <a:p>
            <a:r>
              <a:rPr lang="en-US" altLang="zh-CN" sz="3200" b="1" dirty="0">
                <a:solidFill>
                  <a:srgbClr val="000000"/>
                </a:solidFill>
                <a:latin typeface="Times" pitchFamily="2" charset="0"/>
                <a:ea typeface="黑体"/>
                <a:cs typeface="Arial" panose="020B0604020202020204" pitchFamily="34" charset="0"/>
              </a:rPr>
              <a:t>Experiments</a:t>
            </a:r>
            <a:endParaRPr lang="en-US" sz="3200" dirty="0">
              <a:latin typeface="Times" pitchFamily="2" charset="0"/>
              <a:cs typeface="Arial" panose="020B0604020202020204" pitchFamily="34" charset="0"/>
            </a:endParaRPr>
          </a:p>
        </p:txBody>
      </p:sp>
      <p:pic>
        <p:nvPicPr>
          <p:cNvPr id="4" name="Picture 3">
            <a:extLst>
              <a:ext uri="{FF2B5EF4-FFF2-40B4-BE49-F238E27FC236}">
                <a16:creationId xmlns:a16="http://schemas.microsoft.com/office/drawing/2014/main" id="{D1A38BE5-20CC-6841-8672-8676A93160CB}"/>
              </a:ext>
            </a:extLst>
          </p:cNvPr>
          <p:cNvPicPr>
            <a:picLocks noChangeAspect="1"/>
          </p:cNvPicPr>
          <p:nvPr/>
        </p:nvPicPr>
        <p:blipFill>
          <a:blip r:embed="rId3"/>
          <a:stretch>
            <a:fillRect/>
          </a:stretch>
        </p:blipFill>
        <p:spPr>
          <a:xfrm>
            <a:off x="1563798" y="1219200"/>
            <a:ext cx="6778403" cy="5003800"/>
          </a:xfrm>
          <a:prstGeom prst="rect">
            <a:avLst/>
          </a:prstGeom>
        </p:spPr>
      </p:pic>
      <p:sp>
        <p:nvSpPr>
          <p:cNvPr id="6" name="Rectangle 5">
            <a:extLst>
              <a:ext uri="{FF2B5EF4-FFF2-40B4-BE49-F238E27FC236}">
                <a16:creationId xmlns:a16="http://schemas.microsoft.com/office/drawing/2014/main" id="{C97E7B4B-DC1C-F947-9987-BB866170ED66}"/>
              </a:ext>
            </a:extLst>
          </p:cNvPr>
          <p:cNvSpPr/>
          <p:nvPr/>
        </p:nvSpPr>
        <p:spPr>
          <a:xfrm>
            <a:off x="1620099" y="2057400"/>
            <a:ext cx="2590800" cy="3962400"/>
          </a:xfrm>
          <a:prstGeom prst="rect">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Rectangle 4">
            <a:extLst>
              <a:ext uri="{FF2B5EF4-FFF2-40B4-BE49-F238E27FC236}">
                <a16:creationId xmlns:a16="http://schemas.microsoft.com/office/drawing/2014/main" id="{0D41B4FF-CF47-9B4F-BFEE-DDD22D1CD16A}"/>
              </a:ext>
            </a:extLst>
          </p:cNvPr>
          <p:cNvSpPr/>
          <p:nvPr/>
        </p:nvSpPr>
        <p:spPr>
          <a:xfrm>
            <a:off x="4210899" y="990600"/>
            <a:ext cx="5542702" cy="5638800"/>
          </a:xfrm>
          <a:prstGeom prst="rect">
            <a:avLst/>
          </a:prstGeom>
          <a:solidFill>
            <a:schemeClr val="bg1"/>
          </a:solidFill>
          <a:ln w="28575">
            <a:solidFill>
              <a:srgbClr val="C0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just"/>
            <a:r>
              <a:rPr lang="en-US" sz="3200" b="1" dirty="0">
                <a:solidFill>
                  <a:srgbClr val="C00000"/>
                </a:solidFill>
                <a:latin typeface="Times" pitchFamily="2" charset="0"/>
              </a:rPr>
              <a:t>Baseline methods</a:t>
            </a:r>
            <a:endParaRPr lang="en-US" sz="3200" b="1" dirty="0">
              <a:solidFill>
                <a:schemeClr val="tx1"/>
              </a:solidFill>
              <a:latin typeface="Times" pitchFamily="2" charset="0"/>
            </a:endParaRPr>
          </a:p>
          <a:p>
            <a:pPr marL="342900" indent="-342900" algn="just">
              <a:buClr>
                <a:srgbClr val="C00000"/>
              </a:buClr>
              <a:buFont typeface="Zapf Dingbats"/>
              <a:buChar char="❑"/>
            </a:pPr>
            <a:r>
              <a:rPr lang="en-US" sz="2000" dirty="0">
                <a:solidFill>
                  <a:schemeClr val="tx1"/>
                </a:solidFill>
                <a:latin typeface="Times" pitchFamily="2" charset="0"/>
              </a:rPr>
              <a:t>Handcrafted feature</a:t>
            </a:r>
            <a:r>
              <a:rPr lang="en-US" altLang="zh-CN" sz="2000" dirty="0">
                <a:solidFill>
                  <a:schemeClr val="tx1"/>
                </a:solidFill>
                <a:latin typeface="Times" pitchFamily="2" charset="0"/>
              </a:rPr>
              <a:t>s</a:t>
            </a:r>
            <a:endParaRPr lang="en-US" sz="2000" dirty="0">
              <a:solidFill>
                <a:schemeClr val="tx1"/>
              </a:solidFill>
              <a:latin typeface="Times" pitchFamily="2" charset="0"/>
            </a:endParaRPr>
          </a:p>
          <a:p>
            <a:pPr marL="342900" indent="-342900" algn="just">
              <a:buClr>
                <a:srgbClr val="C00000"/>
              </a:buClr>
              <a:buFont typeface="Zapf Dingbats"/>
              <a:buChar char="❑"/>
            </a:pPr>
            <a:r>
              <a:rPr lang="en-US" sz="2000" dirty="0">
                <a:solidFill>
                  <a:schemeClr val="tx1"/>
                </a:solidFill>
                <a:latin typeface="Times" pitchFamily="2" charset="0"/>
              </a:rPr>
              <a:t>Time Series classification</a:t>
            </a:r>
            <a:r>
              <a:rPr lang="en-US" sz="2000" baseline="30000" dirty="0">
                <a:solidFill>
                  <a:schemeClr val="tx1"/>
                </a:solidFill>
                <a:latin typeface="Times" pitchFamily="2" charset="0"/>
              </a:rPr>
              <a:t>[1][2] [3] [4] </a:t>
            </a:r>
          </a:p>
          <a:p>
            <a:pPr marL="342900" indent="-342900" algn="just">
              <a:buClr>
                <a:srgbClr val="C00000"/>
              </a:buClr>
              <a:buFont typeface="Zapf Dingbats"/>
              <a:buChar char="❑"/>
            </a:pPr>
            <a:r>
              <a:rPr lang="en-US" sz="2000" dirty="0">
                <a:solidFill>
                  <a:schemeClr val="tx1"/>
                </a:solidFill>
                <a:latin typeface="Times" pitchFamily="2" charset="0"/>
              </a:rPr>
              <a:t>Neural Networks </a:t>
            </a:r>
            <a:r>
              <a:rPr lang="en-US" sz="2000" baseline="30000" dirty="0">
                <a:solidFill>
                  <a:schemeClr val="tx1"/>
                </a:solidFill>
                <a:latin typeface="Times" pitchFamily="2" charset="0"/>
              </a:rPr>
              <a:t>[6][7] [8]</a:t>
            </a:r>
          </a:p>
          <a:p>
            <a:pPr marL="342900" indent="-342900" algn="just">
              <a:buClr>
                <a:srgbClr val="C00000"/>
              </a:buClr>
              <a:buFont typeface="Zapf Dingbats"/>
              <a:buChar char="❑"/>
            </a:pPr>
            <a:r>
              <a:rPr lang="en-US" sz="2000" dirty="0">
                <a:solidFill>
                  <a:schemeClr val="tx1"/>
                </a:solidFill>
                <a:latin typeface="Times" pitchFamily="2" charset="0"/>
              </a:rPr>
              <a:t>HEBR(Our approach)</a:t>
            </a:r>
          </a:p>
          <a:p>
            <a:pPr>
              <a:lnSpc>
                <a:spcPct val="150000"/>
              </a:lnSpc>
            </a:pPr>
            <a:endParaRPr lang="en-US" sz="1000" dirty="0">
              <a:solidFill>
                <a:schemeClr val="tx1"/>
              </a:solidFill>
              <a:latin typeface="Times" pitchFamily="2" charset="0"/>
              <a:cs typeface="Arial"/>
            </a:endParaRPr>
          </a:p>
          <a:p>
            <a:r>
              <a:rPr lang="en-US" sz="1200" dirty="0">
                <a:solidFill>
                  <a:schemeClr val="tx1"/>
                </a:solidFill>
                <a:latin typeface="Times" pitchFamily="2" charset="0"/>
                <a:cs typeface="Arial"/>
              </a:rPr>
              <a:t>[1] </a:t>
            </a:r>
            <a:r>
              <a:rPr lang="en-US" sz="1200" dirty="0">
                <a:solidFill>
                  <a:schemeClr val="tx1"/>
                </a:solidFill>
                <a:latin typeface="Times" pitchFamily="2" charset="0"/>
              </a:rPr>
              <a:t>Donald J and James C. 1994. Using dynamic time warping to find</a:t>
            </a:r>
          </a:p>
          <a:p>
            <a:r>
              <a:rPr lang="en-US" sz="1200" dirty="0">
                <a:solidFill>
                  <a:schemeClr val="tx1"/>
                </a:solidFill>
                <a:latin typeface="Times" pitchFamily="2" charset="0"/>
              </a:rPr>
              <a:t>patterns in time series. SIGKDD (1994) </a:t>
            </a:r>
          </a:p>
          <a:p>
            <a:r>
              <a:rPr lang="en-US" sz="1200" dirty="0">
                <a:solidFill>
                  <a:schemeClr val="tx1"/>
                </a:solidFill>
                <a:latin typeface="Times" pitchFamily="2" charset="0"/>
                <a:cs typeface="Arial"/>
              </a:rPr>
              <a:t>[2] </a:t>
            </a:r>
            <a:r>
              <a:rPr lang="en-US" sz="1200" dirty="0">
                <a:solidFill>
                  <a:schemeClr val="tx1"/>
                </a:solidFill>
                <a:latin typeface="Times" pitchFamily="2" charset="0"/>
              </a:rPr>
              <a:t>Gustavo EAPA B, </a:t>
            </a:r>
            <a:r>
              <a:rPr lang="en-US" sz="1200" dirty="0" err="1">
                <a:solidFill>
                  <a:schemeClr val="tx1"/>
                </a:solidFill>
                <a:latin typeface="Times" pitchFamily="2" charset="0"/>
              </a:rPr>
              <a:t>Xiaoyue</a:t>
            </a:r>
            <a:r>
              <a:rPr lang="en-US" sz="1200" dirty="0">
                <a:solidFill>
                  <a:schemeClr val="tx1"/>
                </a:solidFill>
                <a:latin typeface="Times" pitchFamily="2" charset="0"/>
              </a:rPr>
              <a:t> W, and Eamonn J K 2011. A </a:t>
            </a:r>
            <a:r>
              <a:rPr lang="en-US" sz="1200" dirty="0" err="1">
                <a:solidFill>
                  <a:schemeClr val="tx1"/>
                </a:solidFill>
                <a:latin typeface="Times" pitchFamily="2" charset="0"/>
              </a:rPr>
              <a:t>complexityinvariant</a:t>
            </a:r>
            <a:endParaRPr lang="en-US" sz="1200" dirty="0">
              <a:solidFill>
                <a:schemeClr val="tx1"/>
              </a:solidFill>
              <a:latin typeface="Times" pitchFamily="2" charset="0"/>
            </a:endParaRPr>
          </a:p>
          <a:p>
            <a:r>
              <a:rPr lang="en-US" sz="1200" dirty="0">
                <a:solidFill>
                  <a:schemeClr val="tx1"/>
                </a:solidFill>
                <a:latin typeface="Times" pitchFamily="2" charset="0"/>
              </a:rPr>
              <a:t>distance measure for time series. SDM (2011 </a:t>
            </a:r>
          </a:p>
          <a:p>
            <a:r>
              <a:rPr lang="en-US" sz="1200" dirty="0">
                <a:solidFill>
                  <a:schemeClr val="tx1"/>
                </a:solidFill>
                <a:latin typeface="Times" pitchFamily="2" charset="0"/>
                <a:cs typeface="Arial"/>
              </a:rPr>
              <a:t>[3] </a:t>
            </a:r>
            <a:r>
              <a:rPr lang="en-US" sz="1200" dirty="0" err="1">
                <a:solidFill>
                  <a:schemeClr val="tx1"/>
                </a:solidFill>
                <a:latin typeface="Times" pitchFamily="2" charset="0"/>
              </a:rPr>
              <a:t>Thanawin</a:t>
            </a:r>
            <a:r>
              <a:rPr lang="en-US" sz="1200" dirty="0">
                <a:solidFill>
                  <a:schemeClr val="tx1"/>
                </a:solidFill>
                <a:latin typeface="Times" pitchFamily="2" charset="0"/>
              </a:rPr>
              <a:t> R and Eamonn K. 2013. Fast </a:t>
            </a:r>
            <a:r>
              <a:rPr lang="en-US" sz="1200" dirty="0" err="1">
                <a:solidFill>
                  <a:schemeClr val="tx1"/>
                </a:solidFill>
                <a:latin typeface="Times" pitchFamily="2" charset="0"/>
              </a:rPr>
              <a:t>shapelets</a:t>
            </a:r>
            <a:r>
              <a:rPr lang="en-US" sz="1200" dirty="0">
                <a:solidFill>
                  <a:schemeClr val="tx1"/>
                </a:solidFill>
                <a:latin typeface="Times" pitchFamily="2" charset="0"/>
              </a:rPr>
              <a:t>: A scalable algorithm for discovering time series </a:t>
            </a:r>
            <a:r>
              <a:rPr lang="en-US" sz="1200" dirty="0" err="1">
                <a:solidFill>
                  <a:schemeClr val="tx1"/>
                </a:solidFill>
                <a:latin typeface="Times" pitchFamily="2" charset="0"/>
              </a:rPr>
              <a:t>shapelets</a:t>
            </a:r>
            <a:r>
              <a:rPr lang="en-US" sz="1200" dirty="0">
                <a:solidFill>
                  <a:schemeClr val="tx1"/>
                </a:solidFill>
                <a:latin typeface="Times" pitchFamily="2" charset="0"/>
              </a:rPr>
              <a:t>. ICDM (2013) </a:t>
            </a:r>
          </a:p>
          <a:p>
            <a:r>
              <a:rPr lang="en-US" sz="1200" dirty="0">
                <a:solidFill>
                  <a:schemeClr val="tx1"/>
                </a:solidFill>
                <a:latin typeface="Times" pitchFamily="2" charset="0"/>
                <a:cs typeface="Arial"/>
              </a:rPr>
              <a:t>[4] </a:t>
            </a:r>
            <a:r>
              <a:rPr lang="en-US" sz="1200" dirty="0" err="1">
                <a:solidFill>
                  <a:schemeClr val="tx1"/>
                </a:solidFill>
                <a:latin typeface="Times" pitchFamily="2" charset="0"/>
              </a:rPr>
              <a:t>Houtao</a:t>
            </a:r>
            <a:r>
              <a:rPr lang="en-US" sz="1200" dirty="0">
                <a:solidFill>
                  <a:schemeClr val="tx1"/>
                </a:solidFill>
                <a:latin typeface="Times" pitchFamily="2" charset="0"/>
              </a:rPr>
              <a:t> D, George R, Eugene T, and </a:t>
            </a:r>
            <a:r>
              <a:rPr lang="en-US" sz="1200" dirty="0" err="1">
                <a:solidFill>
                  <a:schemeClr val="tx1"/>
                </a:solidFill>
                <a:latin typeface="Times" pitchFamily="2" charset="0"/>
              </a:rPr>
              <a:t>Martyanov</a:t>
            </a:r>
            <a:r>
              <a:rPr lang="en-US" sz="1200" dirty="0">
                <a:solidFill>
                  <a:schemeClr val="tx1"/>
                </a:solidFill>
                <a:latin typeface="Times" pitchFamily="2" charset="0"/>
              </a:rPr>
              <a:t> V 2013. A time series forest for classification and feature extraction. Information Sciences 239 (2013)</a:t>
            </a:r>
          </a:p>
          <a:p>
            <a:r>
              <a:rPr lang="en-US" sz="1200" dirty="0">
                <a:solidFill>
                  <a:schemeClr val="tx1"/>
                </a:solidFill>
                <a:latin typeface="Times" pitchFamily="2" charset="0"/>
                <a:cs typeface="Arial"/>
              </a:rPr>
              <a:t>[5] </a:t>
            </a:r>
            <a:r>
              <a:rPr lang="en-US" sz="1200" dirty="0">
                <a:solidFill>
                  <a:schemeClr val="tx1"/>
                </a:solidFill>
                <a:latin typeface="Times" pitchFamily="2" charset="0"/>
              </a:rPr>
              <a:t>Alex G, Abdelrahman M, and Geoffrey E H. [n.d.]. Speech recognition with deep recurrent neural networks. International Conference on Acoustics, Speech, and Signal Processing (ICASSP) </a:t>
            </a:r>
          </a:p>
          <a:p>
            <a:r>
              <a:rPr lang="en-US" sz="1200" dirty="0">
                <a:solidFill>
                  <a:schemeClr val="tx1"/>
                </a:solidFill>
                <a:latin typeface="Times" pitchFamily="2" charset="0"/>
                <a:cs typeface="Arial"/>
              </a:rPr>
              <a:t>[6] </a:t>
            </a:r>
            <a:r>
              <a:rPr lang="en-US" sz="1200" dirty="0">
                <a:solidFill>
                  <a:schemeClr val="tx1"/>
                </a:solidFill>
                <a:latin typeface="Times" pitchFamily="2" charset="0"/>
              </a:rPr>
              <a:t>Alex G, Abdelrahman M, and Geoffrey E H. [n.d.]. Speech recognition with deep recurrent neural networks. (ICASSP) </a:t>
            </a:r>
          </a:p>
          <a:p>
            <a:r>
              <a:rPr lang="en-US" sz="1200" dirty="0">
                <a:solidFill>
                  <a:schemeClr val="tx1"/>
                </a:solidFill>
                <a:latin typeface="Times" pitchFamily="2" charset="0"/>
                <a:cs typeface="Arial"/>
              </a:rPr>
              <a:t>[7] </a:t>
            </a:r>
            <a:r>
              <a:rPr lang="en-US" sz="1200" dirty="0">
                <a:solidFill>
                  <a:schemeClr val="tx1"/>
                </a:solidFill>
                <a:latin typeface="Times" pitchFamily="2" charset="0"/>
              </a:rPr>
              <a:t>Yong D, Wei W, and Liang W. 2015. Hierarchical recurrent neural network for skeleton based action recognition. In Proceedings of the IEEE conference</a:t>
            </a:r>
          </a:p>
          <a:p>
            <a:r>
              <a:rPr lang="en-US" sz="1200" dirty="0">
                <a:solidFill>
                  <a:schemeClr val="tx1"/>
                </a:solidFill>
                <a:latin typeface="Times" pitchFamily="2" charset="0"/>
              </a:rPr>
              <a:t>on computer vision and pattern recognition </a:t>
            </a:r>
          </a:p>
          <a:p>
            <a:r>
              <a:rPr lang="en-US" sz="1200" dirty="0">
                <a:solidFill>
                  <a:schemeClr val="tx1"/>
                </a:solidFill>
                <a:latin typeface="Times" pitchFamily="2" charset="0"/>
                <a:cs typeface="Arial"/>
              </a:rPr>
              <a:t>[8]</a:t>
            </a:r>
            <a:r>
              <a:rPr lang="en-US" sz="1200" dirty="0">
                <a:solidFill>
                  <a:schemeClr val="tx1"/>
                </a:solidFill>
                <a:latin typeface="Times" pitchFamily="2" charset="0"/>
              </a:rPr>
              <a:t> </a:t>
            </a:r>
            <a:r>
              <a:rPr lang="en-US" sz="1200" dirty="0" err="1">
                <a:solidFill>
                  <a:schemeClr val="tx1"/>
                </a:solidFill>
                <a:latin typeface="Times" pitchFamily="2" charset="0"/>
              </a:rPr>
              <a:t>Zibin</a:t>
            </a:r>
            <a:r>
              <a:rPr lang="en-US" sz="1200" dirty="0">
                <a:solidFill>
                  <a:schemeClr val="tx1"/>
                </a:solidFill>
                <a:latin typeface="Times" pitchFamily="2" charset="0"/>
              </a:rPr>
              <a:t> Z </a:t>
            </a:r>
            <a:r>
              <a:rPr lang="en-US" sz="1200" dirty="0" err="1">
                <a:solidFill>
                  <a:schemeClr val="tx1"/>
                </a:solidFill>
                <a:latin typeface="Times" pitchFamily="2" charset="0"/>
              </a:rPr>
              <a:t>Yatao</a:t>
            </a:r>
            <a:r>
              <a:rPr lang="en-US" sz="1200" dirty="0">
                <a:solidFill>
                  <a:schemeClr val="tx1"/>
                </a:solidFill>
                <a:latin typeface="Times" pitchFamily="2" charset="0"/>
              </a:rPr>
              <a:t> Y, </a:t>
            </a:r>
            <a:r>
              <a:rPr lang="en-US" sz="1200" dirty="0" err="1">
                <a:solidFill>
                  <a:schemeClr val="tx1"/>
                </a:solidFill>
                <a:latin typeface="Times" pitchFamily="2" charset="0"/>
              </a:rPr>
              <a:t>Xiangdong</a:t>
            </a:r>
            <a:r>
              <a:rPr lang="en-US" sz="1200" dirty="0">
                <a:solidFill>
                  <a:schemeClr val="tx1"/>
                </a:solidFill>
                <a:latin typeface="Times" pitchFamily="2" charset="0"/>
              </a:rPr>
              <a:t> N, Hong-Ning D, and </a:t>
            </a:r>
            <a:r>
              <a:rPr lang="en-US" sz="1200" dirty="0" err="1">
                <a:solidFill>
                  <a:schemeClr val="tx1"/>
                </a:solidFill>
                <a:latin typeface="Times" pitchFamily="2" charset="0"/>
              </a:rPr>
              <a:t>Yuren</a:t>
            </a:r>
            <a:r>
              <a:rPr lang="en-US" sz="1200" dirty="0">
                <a:solidFill>
                  <a:schemeClr val="tx1"/>
                </a:solidFill>
                <a:latin typeface="Times" pitchFamily="2" charset="0"/>
              </a:rPr>
              <a:t> Z 2017. Wide and deep convolutional neural networks for electricity-theft detection to secure smart grids. IEEE Transactions on Industrial Informatics 14, 4 (2017)</a:t>
            </a:r>
          </a:p>
        </p:txBody>
      </p:sp>
    </p:spTree>
    <p:extLst>
      <p:ext uri="{BB962C8B-B14F-4D97-AF65-F5344CB8AC3E}">
        <p14:creationId xmlns:p14="http://schemas.microsoft.com/office/powerpoint/2010/main" val="17271080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dissolve">
                                      <p:cBhvr>
                                        <p:cTn id="7" dur="500"/>
                                        <p:tgtEl>
                                          <p:spTgt spid="5">
                                            <p:txEl>
                                              <p:pRg st="3" end="3"/>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5">
                                            <p:txEl>
                                              <p:pRg st="13" end="13"/>
                                            </p:txEl>
                                          </p:spTgt>
                                        </p:tgtEl>
                                        <p:attrNameLst>
                                          <p:attrName>style.visibility</p:attrName>
                                        </p:attrNameLst>
                                      </p:cBhvr>
                                      <p:to>
                                        <p:strVal val="visible"/>
                                      </p:to>
                                    </p:set>
                                    <p:animEffect transition="in" filter="dissolve">
                                      <p:cBhvr>
                                        <p:cTn id="10" dur="500"/>
                                        <p:tgtEl>
                                          <p:spTgt spid="5">
                                            <p:txEl>
                                              <p:pRg st="13" end="13"/>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5">
                                            <p:txEl>
                                              <p:pRg st="14" end="14"/>
                                            </p:txEl>
                                          </p:spTgt>
                                        </p:tgtEl>
                                        <p:attrNameLst>
                                          <p:attrName>style.visibility</p:attrName>
                                        </p:attrNameLst>
                                      </p:cBhvr>
                                      <p:to>
                                        <p:strVal val="visible"/>
                                      </p:to>
                                    </p:set>
                                    <p:animEffect transition="in" filter="dissolve">
                                      <p:cBhvr>
                                        <p:cTn id="13" dur="500"/>
                                        <p:tgtEl>
                                          <p:spTgt spid="5">
                                            <p:txEl>
                                              <p:pRg st="14" end="14"/>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5">
                                            <p:txEl>
                                              <p:pRg st="15" end="15"/>
                                            </p:txEl>
                                          </p:spTgt>
                                        </p:tgtEl>
                                        <p:attrNameLst>
                                          <p:attrName>style.visibility</p:attrName>
                                        </p:attrNameLst>
                                      </p:cBhvr>
                                      <p:to>
                                        <p:strVal val="visible"/>
                                      </p:to>
                                    </p:set>
                                    <p:animEffect transition="in" filter="dissolve">
                                      <p:cBhvr>
                                        <p:cTn id="16" dur="500"/>
                                        <p:tgtEl>
                                          <p:spTgt spid="5">
                                            <p:txEl>
                                              <p:pRg st="15" end="15"/>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5">
                                            <p:txEl>
                                              <p:pRg st="16" end="16"/>
                                            </p:txEl>
                                          </p:spTgt>
                                        </p:tgtEl>
                                        <p:attrNameLst>
                                          <p:attrName>style.visibility</p:attrName>
                                        </p:attrNameLst>
                                      </p:cBhvr>
                                      <p:to>
                                        <p:strVal val="visible"/>
                                      </p:to>
                                    </p:set>
                                    <p:animEffect transition="in" filter="dissolve">
                                      <p:cBhvr>
                                        <p:cTn id="19" dur="500"/>
                                        <p:tgtEl>
                                          <p:spTgt spid="5">
                                            <p:txEl>
                                              <p:pRg st="16" end="16"/>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131" y="218445"/>
            <a:ext cx="9329736" cy="611054"/>
          </a:xfrm>
        </p:spPr>
        <p:txBody>
          <a:bodyPr/>
          <a:lstStyle/>
          <a:p>
            <a:r>
              <a:rPr lang="en-US" altLang="zh-CN" sz="3200" b="1" dirty="0">
                <a:solidFill>
                  <a:srgbClr val="000000"/>
                </a:solidFill>
                <a:latin typeface="Times" pitchFamily="2" charset="0"/>
                <a:ea typeface="黑体"/>
                <a:cs typeface="Arial" panose="020B0604020202020204" pitchFamily="34" charset="0"/>
              </a:rPr>
              <a:t>Experiments</a:t>
            </a:r>
            <a:endParaRPr lang="en-US" sz="3200" dirty="0">
              <a:latin typeface="Times" pitchFamily="2" charset="0"/>
              <a:cs typeface="Arial" panose="020B0604020202020204" pitchFamily="34" charset="0"/>
            </a:endParaRPr>
          </a:p>
        </p:txBody>
      </p:sp>
      <p:pic>
        <p:nvPicPr>
          <p:cNvPr id="4" name="Picture 3">
            <a:extLst>
              <a:ext uri="{FF2B5EF4-FFF2-40B4-BE49-F238E27FC236}">
                <a16:creationId xmlns:a16="http://schemas.microsoft.com/office/drawing/2014/main" id="{D1A38BE5-20CC-6841-8672-8676A93160CB}"/>
              </a:ext>
            </a:extLst>
          </p:cNvPr>
          <p:cNvPicPr>
            <a:picLocks noChangeAspect="1"/>
          </p:cNvPicPr>
          <p:nvPr/>
        </p:nvPicPr>
        <p:blipFill>
          <a:blip r:embed="rId3"/>
          <a:stretch>
            <a:fillRect/>
          </a:stretch>
        </p:blipFill>
        <p:spPr>
          <a:xfrm>
            <a:off x="1563798" y="1219200"/>
            <a:ext cx="6778403" cy="5003800"/>
          </a:xfrm>
          <a:prstGeom prst="rect">
            <a:avLst/>
          </a:prstGeom>
        </p:spPr>
      </p:pic>
      <p:sp>
        <p:nvSpPr>
          <p:cNvPr id="8" name="Rectangle 7">
            <a:extLst>
              <a:ext uri="{FF2B5EF4-FFF2-40B4-BE49-F238E27FC236}">
                <a16:creationId xmlns:a16="http://schemas.microsoft.com/office/drawing/2014/main" id="{8291E903-721A-0C4D-8396-C246C9BD981C}"/>
              </a:ext>
            </a:extLst>
          </p:cNvPr>
          <p:cNvSpPr/>
          <p:nvPr/>
        </p:nvSpPr>
        <p:spPr>
          <a:xfrm>
            <a:off x="4191000" y="1370146"/>
            <a:ext cx="4151201" cy="763454"/>
          </a:xfrm>
          <a:prstGeom prst="rect">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BF6DAAC0-D8DE-EA43-8ACC-8D02EB2CC819}"/>
                  </a:ext>
                </a:extLst>
              </p:cNvPr>
              <p:cNvSpPr/>
              <p:nvPr/>
            </p:nvSpPr>
            <p:spPr>
              <a:xfrm>
                <a:off x="1143000" y="1981200"/>
                <a:ext cx="7696200" cy="2209800"/>
              </a:xfrm>
              <a:prstGeom prst="rect">
                <a:avLst/>
              </a:prstGeom>
              <a:solidFill>
                <a:schemeClr val="bg1"/>
              </a:solidFill>
              <a:ln w="28575">
                <a:solidFill>
                  <a:srgbClr val="C0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just"/>
                <a:endParaRPr lang="en-US" altLang="zh-CN" sz="2000" b="1" dirty="0">
                  <a:solidFill>
                    <a:schemeClr val="tx1"/>
                  </a:solidFill>
                  <a:latin typeface="Times" pitchFamily="2" charset="0"/>
                  <a:cs typeface="Arial"/>
                </a:endParaRPr>
              </a:p>
              <a:p>
                <a:pPr algn="just"/>
                <a:r>
                  <a:rPr lang="zh-CN" altLang="en-US" sz="2000" b="1" dirty="0">
                    <a:solidFill>
                      <a:schemeClr val="tx1"/>
                    </a:solidFill>
                    <a:latin typeface="Times" pitchFamily="2" charset="0"/>
                    <a:cs typeface="Arial"/>
                  </a:rPr>
                  <a:t>   </a:t>
                </a:r>
                <a:endParaRPr lang="en-US" altLang="zh-CN" sz="2000" b="1" dirty="0">
                  <a:solidFill>
                    <a:schemeClr val="tx1"/>
                  </a:solidFill>
                  <a:latin typeface="Times" pitchFamily="2" charset="0"/>
                  <a:cs typeface="Arial"/>
                </a:endParaRPr>
              </a:p>
              <a:p>
                <a:pPr algn="just"/>
                <a:r>
                  <a:rPr lang="zh-CN" altLang="en-US" sz="2000" b="1" dirty="0">
                    <a:solidFill>
                      <a:schemeClr val="tx1"/>
                    </a:solidFill>
                    <a:latin typeface="Times" pitchFamily="2" charset="0"/>
                    <a:cs typeface="Arial"/>
                  </a:rPr>
                  <a:t>    </a:t>
                </a:r>
                <a:endParaRPr lang="en-US" altLang="zh-CN" sz="2000" b="1" dirty="0">
                  <a:solidFill>
                    <a:schemeClr val="tx1"/>
                  </a:solidFill>
                  <a:latin typeface="Times" pitchFamily="2" charset="0"/>
                  <a:cs typeface="Arial"/>
                </a:endParaRPr>
              </a:p>
              <a:p>
                <a:pPr algn="just"/>
                <a:r>
                  <a:rPr lang="zh-CN" altLang="en-US" sz="2000" b="1" dirty="0">
                    <a:solidFill>
                      <a:schemeClr val="tx1"/>
                    </a:solidFill>
                    <a:latin typeface="Times" pitchFamily="2" charset="0"/>
                    <a:cs typeface="Arial"/>
                  </a:rPr>
                  <a:t>    </a:t>
                </a:r>
                <a:r>
                  <a:rPr lang="en-US" altLang="zh-CN" sz="2000" b="1" dirty="0">
                    <a:solidFill>
                      <a:srgbClr val="C00000"/>
                    </a:solidFill>
                    <a:latin typeface="Times" pitchFamily="2" charset="0"/>
                    <a:cs typeface="Arial"/>
                  </a:rPr>
                  <a:t>F0.5</a:t>
                </a:r>
                <a:r>
                  <a:rPr lang="en-US" sz="2000" b="1" dirty="0">
                    <a:solidFill>
                      <a:schemeClr val="tx1"/>
                    </a:solidFill>
                    <a:latin typeface="Times" pitchFamily="2" charset="0"/>
                    <a:cs typeface="Arial"/>
                  </a:rPr>
                  <a:t>: </a:t>
                </a:r>
                <a14:m>
                  <m:oMath xmlns:m="http://schemas.openxmlformats.org/officeDocument/2006/math">
                    <m:sSub>
                      <m:sSubPr>
                        <m:ctrlPr>
                          <a:rPr lang="en-US" altLang="zh-CN" sz="2000" b="0" i="1" smtClean="0">
                            <a:solidFill>
                              <a:schemeClr val="tx1"/>
                            </a:solidFill>
                            <a:latin typeface="Cambria Math" panose="02040503050406030204" pitchFamily="18" charset="0"/>
                            <a:cs typeface="Arial"/>
                          </a:rPr>
                        </m:ctrlPr>
                      </m:sSubPr>
                      <m:e>
                        <m:r>
                          <a:rPr lang="en-US" altLang="zh-CN" sz="2000" b="0" i="1" smtClean="0">
                            <a:solidFill>
                              <a:schemeClr val="tx1"/>
                            </a:solidFill>
                            <a:latin typeface="Cambria Math" panose="02040503050406030204" pitchFamily="18" charset="0"/>
                            <a:cs typeface="Arial"/>
                          </a:rPr>
                          <m:t>𝐹</m:t>
                        </m:r>
                      </m:e>
                      <m:sub>
                        <m:r>
                          <a:rPr lang="en-US" altLang="zh-CN" sz="2000" b="0" i="1" smtClean="0">
                            <a:solidFill>
                              <a:schemeClr val="tx1"/>
                            </a:solidFill>
                            <a:latin typeface="Cambria Math" panose="02040503050406030204" pitchFamily="18" charset="0"/>
                            <a:ea typeface="Cambria Math" panose="02040503050406030204" pitchFamily="18" charset="0"/>
                            <a:cs typeface="Arial"/>
                          </a:rPr>
                          <m:t>𝛽</m:t>
                        </m:r>
                      </m:sub>
                    </m:sSub>
                    <m:r>
                      <a:rPr lang="en-US" altLang="zh-CN" sz="2000" b="0" i="1" smtClean="0">
                        <a:solidFill>
                          <a:schemeClr val="tx1"/>
                        </a:solidFill>
                        <a:latin typeface="Cambria Math" panose="02040503050406030204" pitchFamily="18" charset="0"/>
                        <a:ea typeface="Cambria Math" panose="02040503050406030204" pitchFamily="18" charset="0"/>
                        <a:cs typeface="Arial"/>
                      </a:rPr>
                      <m:t>=(1+</m:t>
                    </m:r>
                    <m:sSup>
                      <m:sSupPr>
                        <m:ctrlPr>
                          <a:rPr lang="en-US" altLang="zh-CN" sz="2000" b="0" i="1" smtClean="0">
                            <a:solidFill>
                              <a:schemeClr val="tx1"/>
                            </a:solidFill>
                            <a:latin typeface="Cambria Math" panose="02040503050406030204" pitchFamily="18" charset="0"/>
                            <a:ea typeface="Cambria Math" panose="02040503050406030204" pitchFamily="18" charset="0"/>
                            <a:cs typeface="Arial"/>
                          </a:rPr>
                        </m:ctrlPr>
                      </m:sSupPr>
                      <m:e>
                        <m:r>
                          <a:rPr lang="en-US" altLang="zh-CN" sz="2000" b="0" i="1" smtClean="0">
                            <a:solidFill>
                              <a:schemeClr val="tx1"/>
                            </a:solidFill>
                            <a:latin typeface="Cambria Math" panose="02040503050406030204" pitchFamily="18" charset="0"/>
                            <a:ea typeface="Cambria Math" panose="02040503050406030204" pitchFamily="18" charset="0"/>
                            <a:cs typeface="Arial"/>
                          </a:rPr>
                          <m:t>𝛽</m:t>
                        </m:r>
                      </m:e>
                      <m:sup>
                        <m:r>
                          <a:rPr lang="en-US" altLang="zh-CN" sz="2000" b="0" i="1" smtClean="0">
                            <a:solidFill>
                              <a:schemeClr val="tx1"/>
                            </a:solidFill>
                            <a:latin typeface="Cambria Math" panose="02040503050406030204" pitchFamily="18" charset="0"/>
                            <a:ea typeface="Cambria Math" panose="02040503050406030204" pitchFamily="18" charset="0"/>
                            <a:cs typeface="Arial"/>
                          </a:rPr>
                          <m:t>2</m:t>
                        </m:r>
                      </m:sup>
                    </m:sSup>
                    <m:r>
                      <a:rPr lang="en-US" altLang="zh-CN" sz="2000" b="0" i="1" smtClean="0">
                        <a:solidFill>
                          <a:schemeClr val="tx1"/>
                        </a:solidFill>
                        <a:latin typeface="Cambria Math" panose="02040503050406030204" pitchFamily="18" charset="0"/>
                        <a:ea typeface="Cambria Math" panose="02040503050406030204" pitchFamily="18" charset="0"/>
                        <a:cs typeface="Arial"/>
                      </a:rPr>
                      <m:t>)</m:t>
                    </m:r>
                    <m:f>
                      <m:fPr>
                        <m:ctrlPr>
                          <a:rPr lang="en-US" altLang="zh-CN" sz="2000" b="0" i="1" smtClean="0">
                            <a:solidFill>
                              <a:schemeClr val="tx1"/>
                            </a:solidFill>
                            <a:latin typeface="Cambria Math" panose="02040503050406030204" pitchFamily="18" charset="0"/>
                            <a:ea typeface="Cambria Math" panose="02040503050406030204" pitchFamily="18" charset="0"/>
                            <a:cs typeface="Arial"/>
                          </a:rPr>
                        </m:ctrlPr>
                      </m:fPr>
                      <m:num>
                        <m:r>
                          <a:rPr lang="en-US" altLang="zh-CN" sz="2000" b="0" i="1" smtClean="0">
                            <a:solidFill>
                              <a:schemeClr val="tx1"/>
                            </a:solidFill>
                            <a:latin typeface="Cambria Math" panose="02040503050406030204" pitchFamily="18" charset="0"/>
                            <a:ea typeface="Cambria Math" panose="02040503050406030204" pitchFamily="18" charset="0"/>
                            <a:cs typeface="Arial"/>
                          </a:rPr>
                          <m:t>𝑝𝑟𝑒𝑐𝑖𝑠𝑖𝑜𝑛</m:t>
                        </m:r>
                        <m:r>
                          <a:rPr lang="en-US" altLang="zh-CN" sz="2000" b="0" i="1" smtClean="0">
                            <a:solidFill>
                              <a:schemeClr val="tx1"/>
                            </a:solidFill>
                            <a:latin typeface="Cambria Math" panose="02040503050406030204" pitchFamily="18" charset="0"/>
                            <a:ea typeface="Cambria Math" panose="02040503050406030204" pitchFamily="18" charset="0"/>
                            <a:cs typeface="Arial"/>
                          </a:rPr>
                          <m:t>  ×  </m:t>
                        </m:r>
                        <m:r>
                          <a:rPr lang="en-US" altLang="zh-CN" sz="2000" b="0" i="1" smtClean="0">
                            <a:solidFill>
                              <a:schemeClr val="tx1"/>
                            </a:solidFill>
                            <a:latin typeface="Cambria Math" panose="02040503050406030204" pitchFamily="18" charset="0"/>
                            <a:ea typeface="Cambria Math" panose="02040503050406030204" pitchFamily="18" charset="0"/>
                            <a:cs typeface="Arial"/>
                          </a:rPr>
                          <m:t>𝑟𝑒𝑐𝑎𝑙𝑙</m:t>
                        </m:r>
                      </m:num>
                      <m:den>
                        <m:sSup>
                          <m:sSupPr>
                            <m:ctrlPr>
                              <a:rPr lang="en-US" altLang="zh-CN" sz="2000" b="0" i="1" smtClean="0">
                                <a:solidFill>
                                  <a:schemeClr val="tx1"/>
                                </a:solidFill>
                                <a:latin typeface="Cambria Math" panose="02040503050406030204" pitchFamily="18" charset="0"/>
                                <a:ea typeface="Cambria Math" panose="02040503050406030204" pitchFamily="18" charset="0"/>
                                <a:cs typeface="Arial"/>
                              </a:rPr>
                            </m:ctrlPr>
                          </m:sSupPr>
                          <m:e>
                            <m:r>
                              <a:rPr lang="en-US" altLang="zh-CN" sz="2000" b="0" i="1" smtClean="0">
                                <a:solidFill>
                                  <a:schemeClr val="tx1"/>
                                </a:solidFill>
                                <a:latin typeface="Cambria Math" panose="02040503050406030204" pitchFamily="18" charset="0"/>
                                <a:ea typeface="Cambria Math" panose="02040503050406030204" pitchFamily="18" charset="0"/>
                                <a:cs typeface="Arial"/>
                              </a:rPr>
                              <m:t>𝛽</m:t>
                            </m:r>
                          </m:e>
                          <m:sup>
                            <m:r>
                              <a:rPr lang="en-US" altLang="zh-CN" sz="2000" b="0" i="1" smtClean="0">
                                <a:solidFill>
                                  <a:schemeClr val="tx1"/>
                                </a:solidFill>
                                <a:latin typeface="Cambria Math" panose="02040503050406030204" pitchFamily="18" charset="0"/>
                                <a:ea typeface="Cambria Math" panose="02040503050406030204" pitchFamily="18" charset="0"/>
                                <a:cs typeface="Arial"/>
                              </a:rPr>
                              <m:t>2</m:t>
                            </m:r>
                          </m:sup>
                        </m:sSup>
                        <m:r>
                          <a:rPr lang="en-US" altLang="zh-CN" sz="2000" b="0" i="1" smtClean="0">
                            <a:solidFill>
                              <a:schemeClr val="tx1"/>
                            </a:solidFill>
                            <a:latin typeface="Cambria Math" panose="02040503050406030204" pitchFamily="18" charset="0"/>
                            <a:ea typeface="Cambria Math" panose="02040503050406030204" pitchFamily="18" charset="0"/>
                            <a:cs typeface="Arial"/>
                          </a:rPr>
                          <m:t> × </m:t>
                        </m:r>
                        <m:r>
                          <a:rPr lang="en-US" altLang="zh-CN" sz="2000" b="0" i="1" smtClean="0">
                            <a:solidFill>
                              <a:schemeClr val="tx1"/>
                            </a:solidFill>
                            <a:latin typeface="Cambria Math" panose="02040503050406030204" pitchFamily="18" charset="0"/>
                            <a:ea typeface="Cambria Math" panose="02040503050406030204" pitchFamily="18" charset="0"/>
                            <a:cs typeface="Arial"/>
                          </a:rPr>
                          <m:t>𝑝𝑟𝑒𝑐𝑖𝑠𝑖𝑜𝑛</m:t>
                        </m:r>
                        <m:r>
                          <a:rPr lang="en-US" altLang="zh-CN" sz="2000" b="0" i="1" smtClean="0">
                            <a:solidFill>
                              <a:schemeClr val="tx1"/>
                            </a:solidFill>
                            <a:latin typeface="Cambria Math" panose="02040503050406030204" pitchFamily="18" charset="0"/>
                            <a:ea typeface="Cambria Math" panose="02040503050406030204" pitchFamily="18" charset="0"/>
                            <a:cs typeface="Arial"/>
                          </a:rPr>
                          <m:t> +</m:t>
                        </m:r>
                        <m:r>
                          <a:rPr lang="en-US" altLang="zh-CN" sz="2000" b="0" i="1" smtClean="0">
                            <a:solidFill>
                              <a:schemeClr val="tx1"/>
                            </a:solidFill>
                            <a:latin typeface="Cambria Math" panose="02040503050406030204" pitchFamily="18" charset="0"/>
                            <a:ea typeface="Cambria Math" panose="02040503050406030204" pitchFamily="18" charset="0"/>
                            <a:cs typeface="Arial"/>
                          </a:rPr>
                          <m:t>𝑟𝑒𝑐𝑎𝑙𝑙</m:t>
                        </m:r>
                      </m:den>
                    </m:f>
                  </m:oMath>
                </a14:m>
                <a:r>
                  <a:rPr lang="en-US" altLang="zh-CN" sz="2000" dirty="0">
                    <a:solidFill>
                      <a:schemeClr val="tx1"/>
                    </a:solidFill>
                    <a:latin typeface="Times" pitchFamily="2" charset="0"/>
                    <a:cs typeface="Arial"/>
                  </a:rPr>
                  <a:t> </a:t>
                </a:r>
                <a14:m>
                  <m:oMath xmlns:m="http://schemas.openxmlformats.org/officeDocument/2006/math">
                    <m:r>
                      <a:rPr lang="en-US" altLang="zh-CN" sz="2000" i="1" dirty="0" smtClean="0">
                        <a:solidFill>
                          <a:schemeClr val="tx1"/>
                        </a:solidFill>
                        <a:latin typeface="Cambria Math" panose="02040503050406030204" pitchFamily="18" charset="0"/>
                        <a:ea typeface="Cambria Math" panose="02040503050406030204" pitchFamily="18" charset="0"/>
                        <a:cs typeface="Arial"/>
                      </a:rPr>
                      <m:t>𝛽</m:t>
                    </m:r>
                    <m:r>
                      <a:rPr lang="en-US" altLang="zh-CN" sz="2000" b="0" i="1" dirty="0" smtClean="0">
                        <a:solidFill>
                          <a:schemeClr val="tx1"/>
                        </a:solidFill>
                        <a:latin typeface="Cambria Math" panose="02040503050406030204" pitchFamily="18" charset="0"/>
                        <a:ea typeface="Cambria Math" panose="02040503050406030204" pitchFamily="18" charset="0"/>
                        <a:cs typeface="Arial"/>
                      </a:rPr>
                      <m:t>=0.5</m:t>
                    </m:r>
                  </m:oMath>
                </a14:m>
                <a:endParaRPr lang="en-US" sz="2000" dirty="0">
                  <a:solidFill>
                    <a:schemeClr val="tx1"/>
                  </a:solidFill>
                  <a:latin typeface="Times" pitchFamily="2" charset="0"/>
                </a:endParaRPr>
              </a:p>
              <a:p>
                <a:pPr algn="just">
                  <a:lnSpc>
                    <a:spcPct val="150000"/>
                  </a:lnSpc>
                </a:pPr>
                <a:r>
                  <a:rPr lang="en-US" sz="2000" dirty="0">
                    <a:solidFill>
                      <a:schemeClr val="tx1"/>
                    </a:solidFill>
                    <a:latin typeface="Times" pitchFamily="2" charset="0"/>
                  </a:rPr>
                  <a:t>         precision is more important than recall to real application</a:t>
                </a:r>
              </a:p>
              <a:p>
                <a:pPr algn="just">
                  <a:lnSpc>
                    <a:spcPct val="150000"/>
                  </a:lnSpc>
                </a:pPr>
                <a:endParaRPr lang="en-US" sz="2000" b="1" dirty="0">
                  <a:solidFill>
                    <a:schemeClr val="tx1"/>
                  </a:solidFill>
                  <a:latin typeface="Times" pitchFamily="2" charset="0"/>
                  <a:cs typeface="Arial"/>
                </a:endParaRPr>
              </a:p>
              <a:p>
                <a:pPr algn="just"/>
                <a:r>
                  <a:rPr lang="zh-CN" altLang="en-US" sz="2000" b="1" dirty="0">
                    <a:solidFill>
                      <a:schemeClr val="tx1"/>
                    </a:solidFill>
                    <a:latin typeface="Times" pitchFamily="2" charset="0"/>
                    <a:cs typeface="Arial"/>
                  </a:rPr>
                  <a:t>    </a:t>
                </a:r>
                <a:r>
                  <a:rPr lang="en-US" sz="2000" b="1" dirty="0">
                    <a:solidFill>
                      <a:srgbClr val="C00000"/>
                    </a:solidFill>
                    <a:latin typeface="Times" pitchFamily="2" charset="0"/>
                    <a:cs typeface="Arial"/>
                  </a:rPr>
                  <a:t>Variation</a:t>
                </a:r>
                <a:r>
                  <a:rPr lang="en-US" sz="2000" b="1" dirty="0">
                    <a:solidFill>
                      <a:schemeClr val="tx1"/>
                    </a:solidFill>
                    <a:latin typeface="Times" pitchFamily="2" charset="0"/>
                    <a:cs typeface="Arial"/>
                  </a:rPr>
                  <a:t>: </a:t>
                </a:r>
                <a:r>
                  <a:rPr lang="en-US" sz="2000" dirty="0">
                    <a:solidFill>
                      <a:schemeClr val="tx1"/>
                    </a:solidFill>
                    <a:latin typeface="Times" pitchFamily="2" charset="0"/>
                  </a:rPr>
                  <a:t>the stability of the model also needs to be considered</a:t>
                </a:r>
              </a:p>
              <a:p>
                <a:pPr algn="just"/>
                <a:endParaRPr lang="en-US" sz="2000" dirty="0">
                  <a:latin typeface="Times" pitchFamily="2" charset="0"/>
                </a:endParaRPr>
              </a:p>
              <a:p>
                <a:pPr algn="just"/>
                <a:endParaRPr lang="en-US" sz="2000" b="1" dirty="0">
                  <a:solidFill>
                    <a:srgbClr val="FFFF00"/>
                  </a:solidFill>
                  <a:latin typeface="Times" pitchFamily="2" charset="0"/>
                  <a:cs typeface="Arial"/>
                </a:endParaRPr>
              </a:p>
              <a:p>
                <a:pPr>
                  <a:lnSpc>
                    <a:spcPct val="150000"/>
                  </a:lnSpc>
                </a:pPr>
                <a:endParaRPr lang="en-US" sz="1000" dirty="0">
                  <a:solidFill>
                    <a:schemeClr val="bg1"/>
                  </a:solidFill>
                  <a:latin typeface="Times" pitchFamily="2" charset="0"/>
                  <a:cs typeface="Arial"/>
                </a:endParaRPr>
              </a:p>
            </p:txBody>
          </p:sp>
        </mc:Choice>
        <mc:Fallback xmlns="">
          <p:sp>
            <p:nvSpPr>
              <p:cNvPr id="6" name="Rectangle 5">
                <a:extLst>
                  <a:ext uri="{FF2B5EF4-FFF2-40B4-BE49-F238E27FC236}">
                    <a16:creationId xmlns:a16="http://schemas.microsoft.com/office/drawing/2014/main" id="{BF6DAAC0-D8DE-EA43-8ACC-8D02EB2CC819}"/>
                  </a:ext>
                </a:extLst>
              </p:cNvPr>
              <p:cNvSpPr>
                <a:spLocks noRot="1" noChangeAspect="1" noMove="1" noResize="1" noEditPoints="1" noAdjustHandles="1" noChangeArrowheads="1" noChangeShapeType="1" noTextEdit="1"/>
              </p:cNvSpPr>
              <p:nvPr/>
            </p:nvSpPr>
            <p:spPr>
              <a:xfrm>
                <a:off x="1143000" y="1981200"/>
                <a:ext cx="7696200" cy="2209800"/>
              </a:xfrm>
              <a:prstGeom prst="rect">
                <a:avLst/>
              </a:prstGeom>
              <a:blipFill>
                <a:blip r:embed="rId4"/>
                <a:stretch>
                  <a:fillRect/>
                </a:stretch>
              </a:blipFill>
              <a:ln w="28575">
                <a:solidFill>
                  <a:srgbClr val="C00000"/>
                </a:solidFill>
                <a:prstDash val="sysDash"/>
              </a:ln>
            </p:spPr>
            <p:txBody>
              <a:bodyPr/>
              <a:lstStyle/>
              <a:p>
                <a:r>
                  <a:rPr lang="zh-CN" altLang="en-US">
                    <a:noFill/>
                  </a:rPr>
                  <a:t> </a:t>
                </a:r>
              </a:p>
            </p:txBody>
          </p:sp>
        </mc:Fallback>
      </mc:AlternateContent>
    </p:spTree>
    <p:extLst>
      <p:ext uri="{BB962C8B-B14F-4D97-AF65-F5344CB8AC3E}">
        <p14:creationId xmlns:p14="http://schemas.microsoft.com/office/powerpoint/2010/main" val="214245025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131" y="218445"/>
            <a:ext cx="9329736" cy="611054"/>
          </a:xfrm>
        </p:spPr>
        <p:txBody>
          <a:bodyPr/>
          <a:lstStyle/>
          <a:p>
            <a:r>
              <a:rPr lang="en-US" altLang="zh-CN" sz="3200" b="1" dirty="0">
                <a:solidFill>
                  <a:srgbClr val="000000"/>
                </a:solidFill>
                <a:latin typeface="Times" pitchFamily="2" charset="0"/>
                <a:ea typeface="黑体"/>
                <a:cs typeface="Arial" panose="020B0604020202020204" pitchFamily="34" charset="0"/>
              </a:rPr>
              <a:t>Experiments</a:t>
            </a:r>
            <a:endParaRPr lang="en-US" sz="3200" dirty="0">
              <a:latin typeface="Times" pitchFamily="2" charset="0"/>
              <a:cs typeface="Arial" panose="020B0604020202020204" pitchFamily="34" charset="0"/>
            </a:endParaRPr>
          </a:p>
        </p:txBody>
      </p:sp>
      <p:pic>
        <p:nvPicPr>
          <p:cNvPr id="4" name="Picture 3">
            <a:extLst>
              <a:ext uri="{FF2B5EF4-FFF2-40B4-BE49-F238E27FC236}">
                <a16:creationId xmlns:a16="http://schemas.microsoft.com/office/drawing/2014/main" id="{D1A38BE5-20CC-6841-8672-8676A93160CB}"/>
              </a:ext>
            </a:extLst>
          </p:cNvPr>
          <p:cNvPicPr>
            <a:picLocks noChangeAspect="1"/>
          </p:cNvPicPr>
          <p:nvPr/>
        </p:nvPicPr>
        <p:blipFill>
          <a:blip r:embed="rId3"/>
          <a:stretch>
            <a:fillRect/>
          </a:stretch>
        </p:blipFill>
        <p:spPr>
          <a:xfrm>
            <a:off x="1563798" y="1219200"/>
            <a:ext cx="6778403" cy="5003800"/>
          </a:xfrm>
          <a:prstGeom prst="rect">
            <a:avLst/>
          </a:prstGeom>
        </p:spPr>
      </p:pic>
      <p:sp>
        <p:nvSpPr>
          <p:cNvPr id="7" name="Rectangle 7">
            <a:extLst>
              <a:ext uri="{FF2B5EF4-FFF2-40B4-BE49-F238E27FC236}">
                <a16:creationId xmlns:a16="http://schemas.microsoft.com/office/drawing/2014/main" id="{7DAFDED9-D4BB-3E4D-BC61-B66DAB3AD69F}"/>
              </a:ext>
            </a:extLst>
          </p:cNvPr>
          <p:cNvSpPr/>
          <p:nvPr/>
        </p:nvSpPr>
        <p:spPr>
          <a:xfrm>
            <a:off x="3124200" y="5638800"/>
            <a:ext cx="5218001" cy="381000"/>
          </a:xfrm>
          <a:prstGeom prst="rect">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80227368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131" y="218445"/>
            <a:ext cx="9329736" cy="611054"/>
          </a:xfrm>
        </p:spPr>
        <p:txBody>
          <a:bodyPr/>
          <a:lstStyle/>
          <a:p>
            <a:r>
              <a:rPr lang="en-US" altLang="zh-CN" sz="3200" b="1" dirty="0">
                <a:solidFill>
                  <a:srgbClr val="000000"/>
                </a:solidFill>
                <a:latin typeface="Times" pitchFamily="2" charset="0"/>
                <a:ea typeface="黑体"/>
                <a:cs typeface="Arial" panose="020B0604020202020204" pitchFamily="34" charset="0"/>
              </a:rPr>
              <a:t>Effectiveness</a:t>
            </a:r>
            <a:r>
              <a:rPr lang="zh-CN" altLang="en-US" sz="3200" b="1" dirty="0">
                <a:solidFill>
                  <a:srgbClr val="000000"/>
                </a:solidFill>
                <a:latin typeface="Times" pitchFamily="2" charset="0"/>
                <a:ea typeface="黑体"/>
                <a:cs typeface="Arial" panose="020B0604020202020204" pitchFamily="34" charset="0"/>
              </a:rPr>
              <a:t> </a:t>
            </a:r>
            <a:r>
              <a:rPr lang="en-US" altLang="zh-CN" sz="3200" b="1" dirty="0">
                <a:solidFill>
                  <a:srgbClr val="000000"/>
                </a:solidFill>
                <a:latin typeface="Times" pitchFamily="2" charset="0"/>
                <a:ea typeface="黑体"/>
                <a:cs typeface="Arial" panose="020B0604020202020204" pitchFamily="34" charset="0"/>
              </a:rPr>
              <a:t>Validation</a:t>
            </a:r>
            <a:endParaRPr lang="en-US" sz="3200" dirty="0">
              <a:latin typeface="Times" pitchFamily="2" charset="0"/>
              <a:cs typeface="Arial" panose="020B0604020202020204" pitchFamily="34" charset="0"/>
            </a:endParaRPr>
          </a:p>
        </p:txBody>
      </p:sp>
      <p:sp>
        <p:nvSpPr>
          <p:cNvPr id="5" name="Rectangle 2">
            <a:extLst>
              <a:ext uri="{FF2B5EF4-FFF2-40B4-BE49-F238E27FC236}">
                <a16:creationId xmlns:a16="http://schemas.microsoft.com/office/drawing/2014/main" id="{C9C95E68-9D29-AC49-9B5C-631A767E9B64}"/>
              </a:ext>
            </a:extLst>
          </p:cNvPr>
          <p:cNvSpPr/>
          <p:nvPr/>
        </p:nvSpPr>
        <p:spPr>
          <a:xfrm>
            <a:off x="194273" y="997593"/>
            <a:ext cx="9580336" cy="461665"/>
          </a:xfrm>
          <a:prstGeom prst="rect">
            <a:avLst/>
          </a:prstGeom>
        </p:spPr>
        <p:txBody>
          <a:bodyPr wrap="square">
            <a:spAutoFit/>
          </a:bodyPr>
          <a:lstStyle/>
          <a:p>
            <a:pPr marL="342900" indent="-342900" algn="ctr">
              <a:buClr>
                <a:srgbClr val="C00000"/>
              </a:buClr>
              <a:buFont typeface="Zapf Dingbats"/>
              <a:buChar char="❑"/>
            </a:pPr>
            <a:r>
              <a:rPr kumimoji="1" lang="en-US" altLang="zh-CN" sz="2400" dirty="0">
                <a:solidFill>
                  <a:srgbClr val="000000"/>
                </a:solidFill>
                <a:latin typeface="Times" pitchFamily="2" charset="0"/>
                <a:ea typeface="Microsoft YaHei" panose="020B0503020204020204" pitchFamily="34" charset="-122"/>
                <a:cs typeface="Arial" panose="020B0604020202020204" pitchFamily="34" charset="0"/>
              </a:rPr>
              <a:t>Several</a:t>
            </a:r>
            <a:r>
              <a:rPr kumimoji="1" lang="zh-CN" altLang="en-US" sz="2400" dirty="0">
                <a:solidFill>
                  <a:srgbClr val="000000"/>
                </a:solidFill>
                <a:latin typeface="Times" pitchFamily="2" charset="0"/>
                <a:ea typeface="Microsoft YaHei" panose="020B0503020204020204" pitchFamily="34" charset="-122"/>
                <a:cs typeface="Arial" panose="020B0604020202020204" pitchFamily="34" charset="0"/>
              </a:rPr>
              <a:t> </a:t>
            </a:r>
            <a:r>
              <a:rPr kumimoji="1" lang="en-US" altLang="zh-CN" sz="2400" dirty="0">
                <a:solidFill>
                  <a:srgbClr val="C00000"/>
                </a:solidFill>
                <a:latin typeface="Times" pitchFamily="2" charset="0"/>
                <a:ea typeface="Microsoft YaHei" panose="020B0503020204020204" pitchFamily="34" charset="-122"/>
                <a:cs typeface="Arial" panose="020B0604020202020204" pitchFamily="34" charset="0"/>
              </a:rPr>
              <a:t>ablation</a:t>
            </a:r>
            <a:r>
              <a:rPr kumimoji="1" lang="zh-CN" altLang="en-US" sz="2400" dirty="0">
                <a:solidFill>
                  <a:srgbClr val="C00000"/>
                </a:solidFill>
                <a:latin typeface="Times" pitchFamily="2" charset="0"/>
                <a:ea typeface="Microsoft YaHei" panose="020B0503020204020204" pitchFamily="34" charset="-122"/>
                <a:cs typeface="Arial" panose="020B0604020202020204" pitchFamily="34" charset="0"/>
              </a:rPr>
              <a:t> </a:t>
            </a:r>
            <a:r>
              <a:rPr kumimoji="1" lang="en-US" altLang="zh-CN" sz="2400" dirty="0">
                <a:solidFill>
                  <a:srgbClr val="C00000"/>
                </a:solidFill>
                <a:latin typeface="Times" pitchFamily="2" charset="0"/>
                <a:ea typeface="Microsoft YaHei" panose="020B0503020204020204" pitchFamily="34" charset="-122"/>
                <a:cs typeface="Arial" panose="020B0604020202020204" pitchFamily="34" charset="0"/>
              </a:rPr>
              <a:t>studies</a:t>
            </a:r>
            <a:r>
              <a:rPr kumimoji="1" lang="zh-CN" altLang="en-US" sz="2400" dirty="0">
                <a:solidFill>
                  <a:srgbClr val="C00000"/>
                </a:solidFill>
                <a:latin typeface="Times" pitchFamily="2" charset="0"/>
                <a:ea typeface="Microsoft YaHei" panose="020B0503020204020204" pitchFamily="34" charset="-122"/>
                <a:cs typeface="Arial" panose="020B0604020202020204" pitchFamily="34" charset="0"/>
              </a:rPr>
              <a:t> </a:t>
            </a:r>
            <a:r>
              <a:rPr kumimoji="1" lang="en-US" altLang="zh-CN" sz="2400" dirty="0">
                <a:solidFill>
                  <a:srgbClr val="000000"/>
                </a:solidFill>
                <a:latin typeface="Times" pitchFamily="2" charset="0"/>
                <a:ea typeface="Microsoft YaHei" panose="020B0503020204020204" pitchFamily="34" charset="-122"/>
                <a:cs typeface="Arial" panose="020B0604020202020204" pitchFamily="34" charset="0"/>
              </a:rPr>
              <a:t>are</a:t>
            </a:r>
            <a:r>
              <a:rPr kumimoji="1" lang="zh-CN" altLang="en-US" sz="2400" dirty="0">
                <a:solidFill>
                  <a:srgbClr val="000000"/>
                </a:solidFill>
                <a:latin typeface="Times" pitchFamily="2" charset="0"/>
                <a:ea typeface="Microsoft YaHei" panose="020B0503020204020204" pitchFamily="34" charset="-122"/>
                <a:cs typeface="Arial" panose="020B0604020202020204" pitchFamily="34" charset="0"/>
              </a:rPr>
              <a:t> </a:t>
            </a:r>
            <a:r>
              <a:rPr kumimoji="1" lang="en-US" altLang="zh-CN" sz="2400" dirty="0">
                <a:solidFill>
                  <a:srgbClr val="000000"/>
                </a:solidFill>
                <a:latin typeface="Times" pitchFamily="2" charset="0"/>
                <a:ea typeface="Microsoft YaHei" panose="020B0503020204020204" pitchFamily="34" charset="-122"/>
                <a:cs typeface="Arial" panose="020B0604020202020204" pitchFamily="34" charset="0"/>
              </a:rPr>
              <a:t>conducted</a:t>
            </a:r>
            <a:r>
              <a:rPr kumimoji="1" lang="zh-CN" altLang="en-US" sz="2400" dirty="0">
                <a:solidFill>
                  <a:srgbClr val="000000"/>
                </a:solidFill>
                <a:latin typeface="Times" pitchFamily="2" charset="0"/>
                <a:ea typeface="Microsoft YaHei" panose="020B0503020204020204" pitchFamily="34" charset="-122"/>
                <a:cs typeface="Arial" panose="020B0604020202020204" pitchFamily="34" charset="0"/>
              </a:rPr>
              <a:t> </a:t>
            </a:r>
            <a:r>
              <a:rPr kumimoji="1" lang="en-US" altLang="zh-CN" sz="2400" dirty="0">
                <a:solidFill>
                  <a:srgbClr val="000000"/>
                </a:solidFill>
                <a:latin typeface="Times" pitchFamily="2" charset="0"/>
                <a:ea typeface="Microsoft YaHei" panose="020B0503020204020204" pitchFamily="34" charset="-122"/>
                <a:cs typeface="Arial" panose="020B0604020202020204" pitchFamily="34" charset="0"/>
              </a:rPr>
              <a:t>to</a:t>
            </a:r>
            <a:r>
              <a:rPr kumimoji="1" lang="zh-CN" altLang="en-US" sz="2400" dirty="0">
                <a:solidFill>
                  <a:srgbClr val="000000"/>
                </a:solidFill>
                <a:latin typeface="Times" pitchFamily="2" charset="0"/>
                <a:ea typeface="Microsoft YaHei" panose="020B0503020204020204" pitchFamily="34" charset="-122"/>
                <a:cs typeface="Arial" panose="020B0604020202020204" pitchFamily="34" charset="0"/>
              </a:rPr>
              <a:t> </a:t>
            </a:r>
            <a:r>
              <a:rPr kumimoji="1" lang="en-US" altLang="zh-CN" sz="2400" dirty="0">
                <a:solidFill>
                  <a:srgbClr val="000000"/>
                </a:solidFill>
                <a:latin typeface="Times" pitchFamily="2" charset="0"/>
                <a:ea typeface="Microsoft YaHei" panose="020B0503020204020204" pitchFamily="34" charset="-122"/>
                <a:cs typeface="Arial" panose="020B0604020202020204" pitchFamily="34" charset="0"/>
              </a:rPr>
              <a:t>validate</a:t>
            </a:r>
            <a:r>
              <a:rPr kumimoji="1" lang="zh-CN" altLang="en-US" sz="2400" dirty="0">
                <a:solidFill>
                  <a:srgbClr val="000000"/>
                </a:solidFill>
                <a:latin typeface="Times" pitchFamily="2" charset="0"/>
                <a:ea typeface="Microsoft YaHei" panose="020B0503020204020204" pitchFamily="34" charset="-122"/>
                <a:cs typeface="Arial" panose="020B0604020202020204" pitchFamily="34" charset="0"/>
              </a:rPr>
              <a:t> </a:t>
            </a:r>
            <a:r>
              <a:rPr kumimoji="1" lang="en-US" altLang="zh-CN" sz="2400" dirty="0">
                <a:solidFill>
                  <a:srgbClr val="000000"/>
                </a:solidFill>
                <a:latin typeface="Times" pitchFamily="2" charset="0"/>
                <a:ea typeface="Microsoft YaHei" panose="020B0503020204020204" pitchFamily="34" charset="-122"/>
                <a:cs typeface="Arial" panose="020B0604020202020204" pitchFamily="34" charset="0"/>
              </a:rPr>
              <a:t>the</a:t>
            </a:r>
            <a:r>
              <a:rPr kumimoji="1" lang="zh-CN" altLang="en-US" sz="2400" dirty="0">
                <a:solidFill>
                  <a:srgbClr val="000000"/>
                </a:solidFill>
                <a:latin typeface="Times" pitchFamily="2" charset="0"/>
                <a:ea typeface="Microsoft YaHei" panose="020B0503020204020204" pitchFamily="34" charset="-122"/>
                <a:cs typeface="Arial" panose="020B0604020202020204" pitchFamily="34" charset="0"/>
              </a:rPr>
              <a:t> </a:t>
            </a:r>
            <a:r>
              <a:rPr kumimoji="1" lang="en-US" altLang="zh-CN" sz="2400" dirty="0">
                <a:solidFill>
                  <a:srgbClr val="000000"/>
                </a:solidFill>
                <a:latin typeface="Times" pitchFamily="2" charset="0"/>
                <a:ea typeface="Microsoft YaHei" panose="020B0503020204020204" pitchFamily="34" charset="-122"/>
                <a:cs typeface="Arial" panose="020B0604020202020204" pitchFamily="34" charset="0"/>
              </a:rPr>
              <a:t>model</a:t>
            </a:r>
            <a:r>
              <a:rPr kumimoji="1" lang="zh-CN" altLang="en-US" sz="2400" dirty="0">
                <a:solidFill>
                  <a:srgbClr val="000000"/>
                </a:solidFill>
                <a:latin typeface="Times" pitchFamily="2" charset="0"/>
                <a:ea typeface="Microsoft YaHei" panose="020B0503020204020204" pitchFamily="34" charset="-122"/>
                <a:cs typeface="Arial" panose="020B0604020202020204" pitchFamily="34" charset="0"/>
              </a:rPr>
              <a:t> </a:t>
            </a:r>
            <a:r>
              <a:rPr kumimoji="1" lang="en-US" altLang="zh-CN" sz="2400" dirty="0">
                <a:solidFill>
                  <a:srgbClr val="000000"/>
                </a:solidFill>
                <a:latin typeface="Times" pitchFamily="2" charset="0"/>
                <a:ea typeface="Microsoft YaHei" panose="020B0503020204020204" pitchFamily="34" charset="-122"/>
                <a:cs typeface="Arial" panose="020B0604020202020204" pitchFamily="34" charset="0"/>
              </a:rPr>
              <a:t>effectiveness</a:t>
            </a:r>
            <a:r>
              <a:rPr kumimoji="1" lang="zh-CN" altLang="en-US" sz="2400" dirty="0">
                <a:solidFill>
                  <a:srgbClr val="000000"/>
                </a:solidFill>
                <a:latin typeface="Times" pitchFamily="2" charset="0"/>
                <a:ea typeface="Microsoft YaHei" panose="020B0503020204020204" pitchFamily="34" charset="-122"/>
                <a:cs typeface="Arial" panose="020B0604020202020204" pitchFamily="34" charset="0"/>
              </a:rPr>
              <a:t> </a:t>
            </a:r>
            <a:endParaRPr lang="zh-CN" altLang="en-US" sz="2400" dirty="0">
              <a:latin typeface="Times" pitchFamily="2" charset="0"/>
              <a:ea typeface="Microsoft YaHei" panose="020B0503020204020204" pitchFamily="34" charset="-122"/>
            </a:endParaRPr>
          </a:p>
        </p:txBody>
      </p:sp>
      <p:sp>
        <p:nvSpPr>
          <p:cNvPr id="3" name="矩形 2">
            <a:extLst>
              <a:ext uri="{FF2B5EF4-FFF2-40B4-BE49-F238E27FC236}">
                <a16:creationId xmlns:a16="http://schemas.microsoft.com/office/drawing/2014/main" id="{DABEFFBC-4584-8847-87D0-E46DA73D784F}"/>
              </a:ext>
            </a:extLst>
          </p:cNvPr>
          <p:cNvSpPr/>
          <p:nvPr/>
        </p:nvSpPr>
        <p:spPr>
          <a:xfrm>
            <a:off x="2989183" y="1595735"/>
            <a:ext cx="3990516" cy="400110"/>
          </a:xfrm>
          <a:prstGeom prst="rect">
            <a:avLst/>
          </a:prstGeom>
        </p:spPr>
        <p:txBody>
          <a:bodyPr wrap="none">
            <a:spAutoFit/>
          </a:bodyPr>
          <a:lstStyle/>
          <a:p>
            <a:r>
              <a:rPr lang="en-US" altLang="zh-CN" sz="2000" b="1" dirty="0">
                <a:solidFill>
                  <a:srgbClr val="C00000"/>
                </a:solidFill>
                <a:latin typeface="Times" pitchFamily="2" charset="0"/>
              </a:rPr>
              <a:t>Effect of multi-source information </a:t>
            </a:r>
          </a:p>
        </p:txBody>
      </p:sp>
      <p:pic>
        <p:nvPicPr>
          <p:cNvPr id="8" name="图片 7">
            <a:extLst>
              <a:ext uri="{FF2B5EF4-FFF2-40B4-BE49-F238E27FC236}">
                <a16:creationId xmlns:a16="http://schemas.microsoft.com/office/drawing/2014/main" id="{C39F67D6-EEFD-874E-BCB3-7E4EEE688222}"/>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1676400" y="1976735"/>
            <a:ext cx="6324600" cy="2061865"/>
          </a:xfrm>
          <a:prstGeom prst="rect">
            <a:avLst/>
          </a:prstGeom>
        </p:spPr>
      </p:pic>
      <p:sp>
        <p:nvSpPr>
          <p:cNvPr id="9" name="矩形 8">
            <a:extLst>
              <a:ext uri="{FF2B5EF4-FFF2-40B4-BE49-F238E27FC236}">
                <a16:creationId xmlns:a16="http://schemas.microsoft.com/office/drawing/2014/main" id="{37253526-28C1-234F-9C9C-C3C14AEC5117}"/>
              </a:ext>
            </a:extLst>
          </p:cNvPr>
          <p:cNvSpPr/>
          <p:nvPr/>
        </p:nvSpPr>
        <p:spPr>
          <a:xfrm>
            <a:off x="2686151" y="4186535"/>
            <a:ext cx="4552849" cy="400110"/>
          </a:xfrm>
          <a:prstGeom prst="rect">
            <a:avLst/>
          </a:prstGeom>
        </p:spPr>
        <p:txBody>
          <a:bodyPr wrap="none">
            <a:spAutoFit/>
          </a:bodyPr>
          <a:lstStyle/>
          <a:p>
            <a:r>
              <a:rPr lang="en-US" altLang="zh-CN" sz="2000" b="1" dirty="0">
                <a:solidFill>
                  <a:srgbClr val="C00000"/>
                </a:solidFill>
                <a:latin typeface="Times" pitchFamily="2" charset="0"/>
              </a:rPr>
              <a:t>Effect of fusion and attention operators </a:t>
            </a:r>
          </a:p>
        </p:txBody>
      </p:sp>
      <p:pic>
        <p:nvPicPr>
          <p:cNvPr id="11" name="图片 10">
            <a:extLst>
              <a:ext uri="{FF2B5EF4-FFF2-40B4-BE49-F238E27FC236}">
                <a16:creationId xmlns:a16="http://schemas.microsoft.com/office/drawing/2014/main" id="{0BA6F5A6-F17F-7F47-81C1-1E659B1AB563}"/>
              </a:ext>
            </a:extLst>
          </p:cNvPr>
          <p:cNvPicPr>
            <a:picLocks noChangeAspect="1"/>
          </p:cNvPicPr>
          <p:nvPr/>
        </p:nvPicPr>
        <p:blipFill rotWithShape="1">
          <a:blip r:embed="rId4">
            <a:extLst>
              <a:ext uri="{28A0092B-C50C-407E-A947-70E740481C1C}">
                <a14:useLocalDpi xmlns:a14="http://schemas.microsoft.com/office/drawing/2010/main"/>
              </a:ext>
            </a:extLst>
          </a:blip>
          <a:srcRect t="953"/>
          <a:stretch/>
        </p:blipFill>
        <p:spPr>
          <a:xfrm>
            <a:off x="1707687" y="4571999"/>
            <a:ext cx="6307949" cy="2070289"/>
          </a:xfrm>
          <a:prstGeom prst="rect">
            <a:avLst/>
          </a:prstGeom>
        </p:spPr>
      </p:pic>
    </p:spTree>
    <p:extLst>
      <p:ext uri="{BB962C8B-B14F-4D97-AF65-F5344CB8AC3E}">
        <p14:creationId xmlns:p14="http://schemas.microsoft.com/office/powerpoint/2010/main" val="28150352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dissolve">
                                      <p:cBhvr>
                                        <p:cTn id="15" dur="500"/>
                                        <p:tgtEl>
                                          <p:spTgt spid="11"/>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dissolv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z="3200" b="1" dirty="0">
                <a:latin typeface="Times" pitchFamily="2" charset="0"/>
                <a:ea typeface="黑体"/>
                <a:cs typeface="黑体"/>
              </a:rPr>
              <a:t>Background</a:t>
            </a:r>
          </a:p>
        </p:txBody>
      </p:sp>
      <p:sp>
        <p:nvSpPr>
          <p:cNvPr id="3" name="Content Placeholder 2"/>
          <p:cNvSpPr>
            <a:spLocks noGrp="1"/>
          </p:cNvSpPr>
          <p:nvPr>
            <p:ph idx="1"/>
          </p:nvPr>
        </p:nvSpPr>
        <p:spPr>
          <a:xfrm>
            <a:off x="350878" y="981075"/>
            <a:ext cx="9097922" cy="5145089"/>
          </a:xfrm>
        </p:spPr>
        <p:txBody>
          <a:bodyPr/>
          <a:lstStyle/>
          <a:p>
            <a:endParaRPr lang="en-US" altLang="zh-CN" sz="1500" dirty="0">
              <a:latin typeface="Times" pitchFamily="2" charset="0"/>
              <a:ea typeface="黑体"/>
              <a:cs typeface="Arial"/>
            </a:endParaRPr>
          </a:p>
          <a:p>
            <a:pPr>
              <a:buClr>
                <a:srgbClr val="C00000"/>
              </a:buClr>
              <a:buFont typeface="Zapf Dingbats"/>
              <a:buChar char="❑"/>
            </a:pPr>
            <a:r>
              <a:rPr kumimoji="1" lang="en-US" altLang="zh-CN" sz="2800" b="1" i="1" dirty="0">
                <a:solidFill>
                  <a:srgbClr val="C00000"/>
                </a:solidFill>
                <a:latin typeface="Times" pitchFamily="2" charset="0"/>
                <a:cs typeface="Arial" panose="020B0604020202020204" pitchFamily="34" charset="0"/>
              </a:rPr>
              <a:t>Electricity</a:t>
            </a:r>
            <a:r>
              <a:rPr kumimoji="1" lang="zh-CN" altLang="en-US" sz="2800" b="1" i="1" dirty="0">
                <a:solidFill>
                  <a:srgbClr val="C00000"/>
                </a:solidFill>
                <a:latin typeface="Times" pitchFamily="2" charset="0"/>
                <a:cs typeface="Arial" panose="020B0604020202020204" pitchFamily="34" charset="0"/>
              </a:rPr>
              <a:t> </a:t>
            </a:r>
            <a:r>
              <a:rPr kumimoji="1" lang="en-US" altLang="zh-CN" sz="2800" b="1" i="1" dirty="0">
                <a:solidFill>
                  <a:srgbClr val="C00000"/>
                </a:solidFill>
                <a:latin typeface="Times" pitchFamily="2" charset="0"/>
                <a:cs typeface="Arial" panose="020B0604020202020204" pitchFamily="34" charset="0"/>
              </a:rPr>
              <a:t>theft</a:t>
            </a:r>
            <a:r>
              <a:rPr kumimoji="1" lang="zh-CN" altLang="en-US" sz="2800" b="1" i="1" dirty="0">
                <a:solidFill>
                  <a:srgbClr val="C00000"/>
                </a:solidFill>
                <a:latin typeface="Times" pitchFamily="2" charset="0"/>
                <a:cs typeface="Arial" panose="020B0604020202020204" pitchFamily="34" charset="0"/>
              </a:rPr>
              <a:t> </a:t>
            </a:r>
            <a:r>
              <a:rPr lang="en-US" altLang="zh-CN" sz="2800" dirty="0">
                <a:latin typeface="Times" pitchFamily="2" charset="0"/>
                <a:ea typeface="黑体"/>
                <a:cs typeface="Arial"/>
              </a:rPr>
              <a:t>is</a:t>
            </a:r>
            <a:r>
              <a:rPr lang="zh-CN" altLang="en-US" sz="2800" dirty="0">
                <a:latin typeface="Times" pitchFamily="2" charset="0"/>
                <a:ea typeface="黑体"/>
                <a:cs typeface="Arial"/>
              </a:rPr>
              <a:t> </a:t>
            </a:r>
            <a:r>
              <a:rPr lang="en-US" altLang="zh-CN" sz="2800" dirty="0">
                <a:latin typeface="Times" pitchFamily="2" charset="0"/>
                <a:ea typeface="黑体"/>
                <a:cs typeface="Arial"/>
              </a:rPr>
              <a:t>a</a:t>
            </a:r>
            <a:r>
              <a:rPr lang="zh-CN" altLang="en-US" sz="2800" dirty="0">
                <a:latin typeface="Times" pitchFamily="2" charset="0"/>
                <a:ea typeface="黑体"/>
                <a:cs typeface="Arial"/>
              </a:rPr>
              <a:t> </a:t>
            </a:r>
            <a:r>
              <a:rPr lang="en-US" altLang="zh-CN" sz="2800" dirty="0">
                <a:latin typeface="Times" pitchFamily="2" charset="0"/>
                <a:ea typeface="黑体"/>
                <a:cs typeface="Arial"/>
              </a:rPr>
              <a:t>common</a:t>
            </a:r>
            <a:r>
              <a:rPr lang="zh-CN" altLang="en-US" sz="2800" dirty="0">
                <a:latin typeface="Times" pitchFamily="2" charset="0"/>
                <a:ea typeface="黑体"/>
                <a:cs typeface="Arial"/>
              </a:rPr>
              <a:t> </a:t>
            </a:r>
            <a:r>
              <a:rPr lang="en-US" altLang="zh-CN" sz="2800" dirty="0">
                <a:latin typeface="Times" pitchFamily="2" charset="0"/>
                <a:ea typeface="黑体"/>
                <a:cs typeface="Arial"/>
              </a:rPr>
              <a:t>illegal</a:t>
            </a:r>
            <a:r>
              <a:rPr lang="zh-CN" altLang="en-US" sz="2800" dirty="0">
                <a:latin typeface="Times" pitchFamily="2" charset="0"/>
                <a:ea typeface="黑体"/>
                <a:cs typeface="Arial"/>
              </a:rPr>
              <a:t> </a:t>
            </a:r>
            <a:r>
              <a:rPr lang="en-US" altLang="zh-CN" sz="2800" dirty="0">
                <a:latin typeface="Times" pitchFamily="2" charset="0"/>
                <a:ea typeface="黑体"/>
                <a:cs typeface="Arial"/>
              </a:rPr>
              <a:t>behavior in developing countries.</a:t>
            </a:r>
          </a:p>
          <a:p>
            <a:pPr lvl="1"/>
            <a:r>
              <a:rPr lang="en-US" altLang="zh-CN" sz="2400" dirty="0">
                <a:latin typeface="Times" pitchFamily="2" charset="0"/>
                <a:ea typeface="黑体"/>
                <a:cs typeface="Arial"/>
              </a:rPr>
              <a:t>In 2012, GDP in India was reported to </a:t>
            </a:r>
            <a:r>
              <a:rPr lang="en-US" altLang="zh-CN" sz="2400" b="1" dirty="0">
                <a:solidFill>
                  <a:srgbClr val="C00000"/>
                </a:solidFill>
                <a:latin typeface="Times" pitchFamily="2" charset="0"/>
                <a:ea typeface="黑体"/>
                <a:cs typeface="Arial"/>
              </a:rPr>
              <a:t>drop</a:t>
            </a:r>
            <a:r>
              <a:rPr lang="zh-CN" altLang="en-US" sz="2400" b="1" dirty="0">
                <a:solidFill>
                  <a:srgbClr val="C00000"/>
                </a:solidFill>
                <a:latin typeface="Times" pitchFamily="2" charset="0"/>
                <a:ea typeface="黑体"/>
                <a:cs typeface="Arial"/>
              </a:rPr>
              <a:t> </a:t>
            </a:r>
            <a:r>
              <a:rPr lang="en-US" altLang="zh-CN" sz="2400" b="1" dirty="0">
                <a:solidFill>
                  <a:srgbClr val="C00000"/>
                </a:solidFill>
                <a:latin typeface="Times" pitchFamily="2" charset="0"/>
                <a:ea typeface="黑体"/>
                <a:cs typeface="Arial"/>
              </a:rPr>
              <a:t>1.5% </a:t>
            </a:r>
            <a:r>
              <a:rPr lang="en-US" altLang="zh-CN" sz="2400" dirty="0">
                <a:latin typeface="Times" pitchFamily="2" charset="0"/>
                <a:ea typeface="黑体"/>
                <a:cs typeface="Arial"/>
              </a:rPr>
              <a:t>as a result of electricity theft</a:t>
            </a:r>
            <a:r>
              <a:rPr lang="en-US" altLang="zh-CN" sz="2400" baseline="30000" dirty="0">
                <a:latin typeface="Times" pitchFamily="2" charset="0"/>
                <a:ea typeface="黑体"/>
                <a:cs typeface="Arial"/>
              </a:rPr>
              <a:t>[1]</a:t>
            </a:r>
            <a:r>
              <a:rPr lang="en-US" altLang="zh-CN" sz="2400" dirty="0">
                <a:latin typeface="Times" pitchFamily="2" charset="0"/>
                <a:ea typeface="黑体"/>
                <a:cs typeface="Arial"/>
              </a:rPr>
              <a:t>;</a:t>
            </a:r>
          </a:p>
          <a:p>
            <a:pPr lvl="1"/>
            <a:r>
              <a:rPr lang="en-US" altLang="zh-CN" sz="2400" dirty="0">
                <a:latin typeface="Times" pitchFamily="2" charset="0"/>
                <a:ea typeface="黑体"/>
                <a:cs typeface="Arial"/>
              </a:rPr>
              <a:t>In</a:t>
            </a:r>
            <a:r>
              <a:rPr lang="zh-CN" altLang="en-US" sz="2400" dirty="0">
                <a:latin typeface="Times" pitchFamily="2" charset="0"/>
                <a:ea typeface="黑体"/>
                <a:cs typeface="Arial"/>
              </a:rPr>
              <a:t> </a:t>
            </a:r>
            <a:r>
              <a:rPr lang="en-US" altLang="zh-CN" sz="2400" dirty="0">
                <a:latin typeface="Times" pitchFamily="2" charset="0"/>
                <a:ea typeface="黑体"/>
                <a:cs typeface="Arial"/>
              </a:rPr>
              <a:t>2010,</a:t>
            </a:r>
            <a:r>
              <a:rPr lang="zh-CN" altLang="en-US" sz="2400" dirty="0">
                <a:latin typeface="Times" pitchFamily="2" charset="0"/>
                <a:ea typeface="黑体"/>
                <a:cs typeface="Arial"/>
              </a:rPr>
              <a:t> </a:t>
            </a:r>
            <a:r>
              <a:rPr lang="en-US" altLang="zh-CN" sz="2400" dirty="0">
                <a:latin typeface="Times" pitchFamily="2" charset="0"/>
                <a:ea typeface="黑体"/>
                <a:cs typeface="Arial"/>
              </a:rPr>
              <a:t>State</a:t>
            </a:r>
            <a:r>
              <a:rPr lang="zh-CN" altLang="en-US" sz="2400" dirty="0">
                <a:latin typeface="Times" pitchFamily="2" charset="0"/>
                <a:ea typeface="黑体"/>
                <a:cs typeface="Arial"/>
              </a:rPr>
              <a:t> </a:t>
            </a:r>
            <a:r>
              <a:rPr lang="en-US" altLang="zh-CN" sz="2400" dirty="0">
                <a:latin typeface="Times" pitchFamily="2" charset="0"/>
                <a:ea typeface="黑体"/>
                <a:cs typeface="Arial"/>
              </a:rPr>
              <a:t>Grid</a:t>
            </a:r>
            <a:r>
              <a:rPr lang="zh-CN" altLang="en-US" sz="2400" dirty="0">
                <a:latin typeface="Times" pitchFamily="2" charset="0"/>
                <a:ea typeface="黑体"/>
                <a:cs typeface="Arial"/>
              </a:rPr>
              <a:t> </a:t>
            </a:r>
            <a:r>
              <a:rPr lang="en-US" altLang="zh-CN" sz="2400" dirty="0">
                <a:latin typeface="Times" pitchFamily="2" charset="0"/>
                <a:ea typeface="黑体"/>
                <a:cs typeface="Arial"/>
              </a:rPr>
              <a:t>of</a:t>
            </a:r>
            <a:r>
              <a:rPr lang="zh-CN" altLang="en-US" sz="2400" dirty="0">
                <a:latin typeface="Times" pitchFamily="2" charset="0"/>
                <a:ea typeface="黑体"/>
                <a:cs typeface="Arial"/>
              </a:rPr>
              <a:t> </a:t>
            </a:r>
            <a:r>
              <a:rPr lang="en-US" altLang="zh-CN" sz="2400" dirty="0">
                <a:latin typeface="Times" pitchFamily="2" charset="0"/>
                <a:ea typeface="黑体"/>
                <a:cs typeface="Arial"/>
              </a:rPr>
              <a:t>China</a:t>
            </a:r>
            <a:r>
              <a:rPr lang="zh-CN" altLang="en-US" sz="2400" dirty="0">
                <a:latin typeface="Times" pitchFamily="2" charset="0"/>
                <a:ea typeface="黑体"/>
                <a:cs typeface="Arial"/>
              </a:rPr>
              <a:t> </a:t>
            </a:r>
            <a:r>
              <a:rPr lang="en-US" altLang="zh-CN" sz="2400" dirty="0">
                <a:latin typeface="Times" pitchFamily="2" charset="0"/>
                <a:ea typeface="黑体"/>
                <a:cs typeface="Arial"/>
              </a:rPr>
              <a:t>lost </a:t>
            </a:r>
            <a:r>
              <a:rPr lang="en-US" altLang="zh-CN" sz="2400" b="1" dirty="0">
                <a:solidFill>
                  <a:srgbClr val="C00000"/>
                </a:solidFill>
                <a:latin typeface="Times" pitchFamily="2" charset="0"/>
                <a:ea typeface="黑体"/>
                <a:cs typeface="Arial"/>
              </a:rPr>
              <a:t>6.1%</a:t>
            </a:r>
            <a:r>
              <a:rPr lang="en-US" altLang="zh-CN" sz="2400" dirty="0">
                <a:latin typeface="Times" pitchFamily="2" charset="0"/>
                <a:ea typeface="黑体"/>
                <a:cs typeface="Arial"/>
              </a:rPr>
              <a:t> of its total electric power.</a:t>
            </a:r>
          </a:p>
        </p:txBody>
      </p:sp>
      <p:sp>
        <p:nvSpPr>
          <p:cNvPr id="4" name="Rectangle 3">
            <a:extLst>
              <a:ext uri="{FF2B5EF4-FFF2-40B4-BE49-F238E27FC236}">
                <a16:creationId xmlns:a16="http://schemas.microsoft.com/office/drawing/2014/main" id="{869E32A5-DAF7-9442-8E38-C03FD499CCA5}"/>
              </a:ext>
            </a:extLst>
          </p:cNvPr>
          <p:cNvSpPr/>
          <p:nvPr/>
        </p:nvSpPr>
        <p:spPr>
          <a:xfrm>
            <a:off x="-1272" y="6531934"/>
            <a:ext cx="9907272" cy="27430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lnSpc>
                <a:spcPct val="110000"/>
              </a:lnSpc>
            </a:pPr>
            <a:r>
              <a:rPr lang="en-US" altLang="zh-CN" sz="1100" dirty="0">
                <a:solidFill>
                  <a:schemeClr val="tx1"/>
                </a:solidFill>
                <a:latin typeface="Times" pitchFamily="2" charset="0"/>
                <a:cs typeface="Arial" panose="020B0604020202020204" pitchFamily="34" charset="0"/>
              </a:rPr>
              <a:t>[1]</a:t>
            </a:r>
            <a:r>
              <a:rPr lang="zh-CN" altLang="en-US" sz="1100" dirty="0">
                <a:solidFill>
                  <a:schemeClr val="tx1"/>
                </a:solidFill>
                <a:latin typeface="Times" pitchFamily="2" charset="0"/>
                <a:cs typeface="Arial" panose="020B0604020202020204" pitchFamily="34" charset="0"/>
              </a:rPr>
              <a:t> </a:t>
            </a:r>
            <a:r>
              <a:rPr lang="en-US" altLang="zh-CN" sz="1100" dirty="0">
                <a:solidFill>
                  <a:schemeClr val="tx1"/>
                </a:solidFill>
                <a:latin typeface="Times" pitchFamily="2" charset="0"/>
                <a:cs typeface="Arial" panose="020B0604020202020204" pitchFamily="34" charset="0"/>
              </a:rPr>
              <a:t>PR Newswire. 2017. 96 Billion Is Lost Every Year To Electricity Theft: Utilities</a:t>
            </a:r>
            <a:r>
              <a:rPr lang="zh-CN" altLang="en-US" sz="1100" dirty="0">
                <a:solidFill>
                  <a:schemeClr val="tx1"/>
                </a:solidFill>
                <a:latin typeface="Times" pitchFamily="2" charset="0"/>
                <a:cs typeface="Arial" panose="020B0604020202020204" pitchFamily="34" charset="0"/>
              </a:rPr>
              <a:t> </a:t>
            </a:r>
            <a:r>
              <a:rPr lang="en-US" altLang="zh-CN" sz="1100" dirty="0">
                <a:solidFill>
                  <a:schemeClr val="tx1"/>
                </a:solidFill>
                <a:latin typeface="Times" pitchFamily="2" charset="0"/>
                <a:cs typeface="Arial" panose="020B0604020202020204" pitchFamily="34" charset="0"/>
              </a:rPr>
              <a:t>increasingly investing in solutions to combat theft and non-technical</a:t>
            </a:r>
            <a:r>
              <a:rPr lang="zh-CN" altLang="en-US" sz="1100" dirty="0">
                <a:solidFill>
                  <a:schemeClr val="tx1"/>
                </a:solidFill>
                <a:latin typeface="Times" pitchFamily="2" charset="0"/>
                <a:cs typeface="Arial" panose="020B0604020202020204" pitchFamily="34" charset="0"/>
              </a:rPr>
              <a:t> </a:t>
            </a:r>
            <a:r>
              <a:rPr lang="en-US" altLang="zh-CN" sz="1100" dirty="0">
                <a:solidFill>
                  <a:schemeClr val="tx1"/>
                </a:solidFill>
                <a:latin typeface="Times" pitchFamily="2" charset="0"/>
                <a:cs typeface="Arial" panose="020B0604020202020204" pitchFamily="34" charset="0"/>
              </a:rPr>
              <a:t>losses.</a:t>
            </a:r>
          </a:p>
        </p:txBody>
      </p:sp>
      <p:pic>
        <p:nvPicPr>
          <p:cNvPr id="6" name="图片 5">
            <a:extLst>
              <a:ext uri="{FF2B5EF4-FFF2-40B4-BE49-F238E27FC236}">
                <a16:creationId xmlns:a16="http://schemas.microsoft.com/office/drawing/2014/main" id="{CCFB0C7C-530F-1C49-90DD-AE6377D441C5}"/>
              </a:ext>
            </a:extLst>
          </p:cNvPr>
          <p:cNvPicPr>
            <a:picLocks noChangeAspect="1"/>
          </p:cNvPicPr>
          <p:nvPr/>
        </p:nvPicPr>
        <p:blipFill>
          <a:blip r:embed="rId3"/>
          <a:stretch>
            <a:fillRect/>
          </a:stretch>
        </p:blipFill>
        <p:spPr>
          <a:xfrm>
            <a:off x="1600200" y="3906885"/>
            <a:ext cx="2880000" cy="2160000"/>
          </a:xfrm>
          <a:prstGeom prst="rect">
            <a:avLst/>
          </a:prstGeom>
        </p:spPr>
      </p:pic>
      <p:pic>
        <p:nvPicPr>
          <p:cNvPr id="7" name="图片 6">
            <a:extLst>
              <a:ext uri="{FF2B5EF4-FFF2-40B4-BE49-F238E27FC236}">
                <a16:creationId xmlns:a16="http://schemas.microsoft.com/office/drawing/2014/main" id="{6FCCBB83-7FBC-A048-B163-E3A3D79D0A62}"/>
              </a:ext>
            </a:extLst>
          </p:cNvPr>
          <p:cNvPicPr>
            <a:picLocks noChangeAspect="1"/>
          </p:cNvPicPr>
          <p:nvPr/>
        </p:nvPicPr>
        <p:blipFill>
          <a:blip r:embed="rId4"/>
          <a:stretch>
            <a:fillRect/>
          </a:stretch>
        </p:blipFill>
        <p:spPr>
          <a:xfrm>
            <a:off x="4973028" y="3900427"/>
            <a:ext cx="3248120" cy="2160000"/>
          </a:xfrm>
          <a:prstGeom prst="rect">
            <a:avLst/>
          </a:prstGeom>
        </p:spPr>
      </p:pic>
    </p:spTree>
    <p:extLst>
      <p:ext uri="{BB962C8B-B14F-4D97-AF65-F5344CB8AC3E}">
        <p14:creationId xmlns:p14="http://schemas.microsoft.com/office/powerpoint/2010/main" val="13941827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dissolve">
                                      <p:cBhvr>
                                        <p:cTn id="18" dur="500"/>
                                        <p:tgtEl>
                                          <p:spTgt spid="3">
                                            <p:txEl>
                                              <p:pRg st="3" end="3"/>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dissolv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132" y="228600"/>
            <a:ext cx="9329736" cy="611054"/>
          </a:xfrm>
        </p:spPr>
        <p:txBody>
          <a:bodyPr/>
          <a:lstStyle/>
          <a:p>
            <a:r>
              <a:rPr lang="en-US" altLang="zh-CN" sz="3200" b="1" dirty="0">
                <a:solidFill>
                  <a:srgbClr val="000000"/>
                </a:solidFill>
                <a:latin typeface="Times" pitchFamily="2" charset="0"/>
                <a:ea typeface="黑体"/>
                <a:cs typeface="Arial" panose="020B0604020202020204" pitchFamily="34" charset="0"/>
              </a:rPr>
              <a:t>Real World</a:t>
            </a:r>
            <a:r>
              <a:rPr lang="zh-CN" altLang="en-US" sz="3200" b="1" dirty="0">
                <a:solidFill>
                  <a:srgbClr val="000000"/>
                </a:solidFill>
                <a:latin typeface="Times" pitchFamily="2" charset="0"/>
                <a:ea typeface="黑体"/>
                <a:cs typeface="Arial" panose="020B0604020202020204" pitchFamily="34" charset="0"/>
              </a:rPr>
              <a:t> </a:t>
            </a:r>
            <a:r>
              <a:rPr lang="en-US" altLang="zh-CN" sz="3200" b="1" dirty="0">
                <a:solidFill>
                  <a:srgbClr val="000000"/>
                </a:solidFill>
                <a:latin typeface="Times" pitchFamily="2" charset="0"/>
                <a:ea typeface="黑体"/>
                <a:cs typeface="Arial" panose="020B0604020202020204" pitchFamily="34" charset="0"/>
              </a:rPr>
              <a:t>Application</a:t>
            </a:r>
          </a:p>
        </p:txBody>
      </p:sp>
      <p:sp>
        <p:nvSpPr>
          <p:cNvPr id="3" name="Rectangle 2">
            <a:extLst>
              <a:ext uri="{FF2B5EF4-FFF2-40B4-BE49-F238E27FC236}">
                <a16:creationId xmlns:a16="http://schemas.microsoft.com/office/drawing/2014/main" id="{209F51A5-271C-D34D-85AE-74B6F66C8F32}"/>
              </a:ext>
            </a:extLst>
          </p:cNvPr>
          <p:cNvSpPr/>
          <p:nvPr/>
        </p:nvSpPr>
        <p:spPr>
          <a:xfrm>
            <a:off x="305192" y="918728"/>
            <a:ext cx="9389268" cy="830997"/>
          </a:xfrm>
          <a:prstGeom prst="rect">
            <a:avLst/>
          </a:prstGeom>
        </p:spPr>
        <p:txBody>
          <a:bodyPr wrap="square">
            <a:spAutoFit/>
          </a:bodyPr>
          <a:lstStyle/>
          <a:p>
            <a:pPr marL="342900" indent="-342900">
              <a:buClr>
                <a:srgbClr val="C00000"/>
              </a:buClr>
              <a:buFont typeface="Zapf Dingbats"/>
              <a:buChar char="❑"/>
            </a:pPr>
            <a:r>
              <a:rPr kumimoji="1" lang="en-US" altLang="zh-CN" sz="2400" dirty="0">
                <a:solidFill>
                  <a:srgbClr val="000000"/>
                </a:solidFill>
                <a:latin typeface="Times" pitchFamily="2" charset="0"/>
                <a:ea typeface="Microsoft YaHei" panose="020B0503020204020204" pitchFamily="34" charset="-122"/>
                <a:cs typeface="Arial" panose="020B0604020202020204" pitchFamily="34" charset="0"/>
              </a:rPr>
              <a:t>Our work has been applied by State Grid of China to</a:t>
            </a:r>
            <a:r>
              <a:rPr kumimoji="1" lang="zh-CN" altLang="en-US" sz="2400" dirty="0">
                <a:solidFill>
                  <a:srgbClr val="000000"/>
                </a:solidFill>
                <a:latin typeface="Times" pitchFamily="2" charset="0"/>
                <a:ea typeface="Microsoft YaHei" panose="020B0503020204020204" pitchFamily="34" charset="-122"/>
                <a:cs typeface="Arial" panose="020B0604020202020204" pitchFamily="34" charset="0"/>
              </a:rPr>
              <a:t> </a:t>
            </a:r>
            <a:r>
              <a:rPr kumimoji="1" lang="en-US" altLang="zh-CN" sz="2400" dirty="0">
                <a:solidFill>
                  <a:srgbClr val="000000"/>
                </a:solidFill>
                <a:latin typeface="Times" pitchFamily="2" charset="0"/>
                <a:ea typeface="Microsoft YaHei" panose="020B0503020204020204" pitchFamily="34" charset="-122"/>
                <a:cs typeface="Arial" panose="020B0604020202020204" pitchFamily="34" charset="0"/>
              </a:rPr>
              <a:t>successfully catch electricity thieves in Hangzhou with a precision of </a:t>
            </a:r>
            <a:r>
              <a:rPr lang="en-US" altLang="zh-CN" sz="2400" dirty="0">
                <a:solidFill>
                  <a:srgbClr val="C00000"/>
                </a:solidFill>
                <a:latin typeface="Times" pitchFamily="2" charset="0"/>
                <a:ea typeface="Microsoft YaHei" panose="020B0503020204020204" pitchFamily="34" charset="-122"/>
              </a:rPr>
              <a:t>15%</a:t>
            </a:r>
            <a:r>
              <a:rPr kumimoji="1" lang="en-US" altLang="zh-CN" sz="2400" dirty="0">
                <a:solidFill>
                  <a:srgbClr val="FF0000"/>
                </a:solidFill>
                <a:latin typeface="Times" pitchFamily="2" charset="0"/>
                <a:ea typeface="Microsoft YaHei" panose="020B0503020204020204" pitchFamily="34" charset="-122"/>
                <a:cs typeface="Arial" panose="020B0604020202020204" pitchFamily="34" charset="0"/>
              </a:rPr>
              <a:t> </a:t>
            </a:r>
            <a:endParaRPr lang="zh-CN" altLang="en-US" sz="2400" dirty="0">
              <a:latin typeface="Times" pitchFamily="2" charset="0"/>
              <a:ea typeface="Microsoft YaHei" panose="020B0503020204020204" pitchFamily="34" charset="-122"/>
            </a:endParaRPr>
          </a:p>
        </p:txBody>
      </p:sp>
      <p:pic>
        <p:nvPicPr>
          <p:cNvPr id="7" name="Picture 6">
            <a:extLst>
              <a:ext uri="{FF2B5EF4-FFF2-40B4-BE49-F238E27FC236}">
                <a16:creationId xmlns:a16="http://schemas.microsoft.com/office/drawing/2014/main" id="{76E00A74-EDAA-4D40-A643-8721CF938E3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67966" y="1971616"/>
            <a:ext cx="8229600" cy="4695416"/>
          </a:xfrm>
          <a:prstGeom prst="rect">
            <a:avLst/>
          </a:prstGeom>
        </p:spPr>
      </p:pic>
      <p:cxnSp>
        <p:nvCxnSpPr>
          <p:cNvPr id="5" name="Straight Arrow Connector 3">
            <a:extLst>
              <a:ext uri="{FF2B5EF4-FFF2-40B4-BE49-F238E27FC236}">
                <a16:creationId xmlns:a16="http://schemas.microsoft.com/office/drawing/2014/main" id="{9EAF47B3-C34E-744F-B150-FC053A29E84A}"/>
              </a:ext>
            </a:extLst>
          </p:cNvPr>
          <p:cNvCxnSpPr>
            <a:cxnSpLocks/>
          </p:cNvCxnSpPr>
          <p:nvPr/>
        </p:nvCxnSpPr>
        <p:spPr>
          <a:xfrm>
            <a:off x="7239000" y="2077998"/>
            <a:ext cx="228600" cy="247114"/>
          </a:xfrm>
          <a:prstGeom prst="straightConnector1">
            <a:avLst/>
          </a:prstGeom>
          <a:ln w="44450" cmpd="sng">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B604AB10-DDCC-314A-9AB2-DC5976EEB558}"/>
              </a:ext>
            </a:extLst>
          </p:cNvPr>
          <p:cNvSpPr/>
          <p:nvPr/>
        </p:nvSpPr>
        <p:spPr>
          <a:xfrm>
            <a:off x="4724400" y="1828800"/>
            <a:ext cx="2595582" cy="369332"/>
          </a:xfrm>
          <a:prstGeom prst="rect">
            <a:avLst/>
          </a:prstGeom>
        </p:spPr>
        <p:txBody>
          <a:bodyPr wrap="none">
            <a:spAutoFit/>
          </a:bodyPr>
          <a:lstStyle/>
          <a:p>
            <a:r>
              <a:rPr kumimoji="1" lang="en-US" altLang="zh-CN" dirty="0">
                <a:solidFill>
                  <a:srgbClr val="000000"/>
                </a:solidFill>
                <a:latin typeface="Times" pitchFamily="2" charset="0"/>
                <a:cs typeface="Arial" panose="020B0604020202020204" pitchFamily="34" charset="0"/>
              </a:rPr>
              <a:t>when</a:t>
            </a:r>
            <a:r>
              <a:rPr kumimoji="1" lang="zh-CN" altLang="en-US" dirty="0">
                <a:solidFill>
                  <a:srgbClr val="000000"/>
                </a:solidFill>
                <a:latin typeface="Times" pitchFamily="2" charset="0"/>
                <a:cs typeface="Arial" panose="020B0604020202020204" pitchFamily="34" charset="0"/>
              </a:rPr>
              <a:t> </a:t>
            </a:r>
            <a:r>
              <a:rPr kumimoji="1" lang="en-US" altLang="zh-CN" dirty="0">
                <a:solidFill>
                  <a:srgbClr val="000000"/>
                </a:solidFill>
                <a:latin typeface="Times" pitchFamily="2" charset="0"/>
                <a:cs typeface="Arial" panose="020B0604020202020204" pitchFamily="34" charset="0"/>
              </a:rPr>
              <a:t>the</a:t>
            </a:r>
            <a:r>
              <a:rPr kumimoji="1" lang="zh-CN" altLang="en-US" dirty="0">
                <a:solidFill>
                  <a:srgbClr val="000000"/>
                </a:solidFill>
                <a:latin typeface="Times" pitchFamily="2" charset="0"/>
                <a:cs typeface="Arial" panose="020B0604020202020204" pitchFamily="34" charset="0"/>
              </a:rPr>
              <a:t> </a:t>
            </a:r>
            <a:r>
              <a:rPr kumimoji="1" lang="en-US" altLang="zh-CN" dirty="0">
                <a:solidFill>
                  <a:srgbClr val="000000"/>
                </a:solidFill>
                <a:latin typeface="Times" pitchFamily="2" charset="0"/>
                <a:cs typeface="Arial" panose="020B0604020202020204" pitchFamily="34" charset="0"/>
              </a:rPr>
              <a:t>thief</a:t>
            </a:r>
            <a:r>
              <a:rPr kumimoji="1" lang="zh-CN" altLang="en-US" dirty="0">
                <a:solidFill>
                  <a:srgbClr val="000000"/>
                </a:solidFill>
                <a:latin typeface="Times" pitchFamily="2" charset="0"/>
                <a:cs typeface="Arial" panose="020B0604020202020204" pitchFamily="34" charset="0"/>
              </a:rPr>
              <a:t> </a:t>
            </a:r>
            <a:r>
              <a:rPr kumimoji="1" lang="en-US" altLang="zh-CN" dirty="0">
                <a:solidFill>
                  <a:srgbClr val="000000"/>
                </a:solidFill>
                <a:latin typeface="Times" pitchFamily="2" charset="0"/>
                <a:cs typeface="Arial" panose="020B0604020202020204" pitchFamily="34" charset="0"/>
              </a:rPr>
              <a:t>was</a:t>
            </a:r>
            <a:r>
              <a:rPr kumimoji="1" lang="zh-CN" altLang="en-US" dirty="0">
                <a:solidFill>
                  <a:srgbClr val="000000"/>
                </a:solidFill>
                <a:latin typeface="Times" pitchFamily="2" charset="0"/>
                <a:cs typeface="Arial" panose="020B0604020202020204" pitchFamily="34" charset="0"/>
              </a:rPr>
              <a:t> </a:t>
            </a:r>
            <a:r>
              <a:rPr kumimoji="1" lang="en-US" altLang="zh-CN" dirty="0">
                <a:solidFill>
                  <a:srgbClr val="000000"/>
                </a:solidFill>
                <a:latin typeface="Times" pitchFamily="2" charset="0"/>
                <a:cs typeface="Arial" panose="020B0604020202020204" pitchFamily="34" charset="0"/>
              </a:rPr>
              <a:t>caught</a:t>
            </a:r>
            <a:endParaRPr lang="zh-CN" altLang="en-US" dirty="0">
              <a:latin typeface="Times" pitchFamily="2" charset="0"/>
            </a:endParaRPr>
          </a:p>
        </p:txBody>
      </p:sp>
      <mc:AlternateContent xmlns:mc="http://schemas.openxmlformats.org/markup-compatibility/2006" xmlns:a14="http://schemas.microsoft.com/office/drawing/2010/main">
        <mc:Choice Requires="a14">
          <p:sp>
            <p:nvSpPr>
              <p:cNvPr id="8" name="Rectangle 8">
                <a:extLst>
                  <a:ext uri="{FF2B5EF4-FFF2-40B4-BE49-F238E27FC236}">
                    <a16:creationId xmlns:a16="http://schemas.microsoft.com/office/drawing/2014/main" id="{745E7B08-5153-4543-8991-91A519EE95DE}"/>
                  </a:ext>
                </a:extLst>
              </p:cNvPr>
              <p:cNvSpPr/>
              <p:nvPr/>
            </p:nvSpPr>
            <p:spPr>
              <a:xfrm>
                <a:off x="2133601" y="3493531"/>
                <a:ext cx="5105399" cy="2017953"/>
              </a:xfrm>
              <a:prstGeom prst="rect">
                <a:avLst/>
              </a:prstGeom>
              <a:solidFill>
                <a:schemeClr val="bg1"/>
              </a:solidFill>
              <a:ln w="28575" cmpd="sng">
                <a:solidFill>
                  <a:srgbClr val="C00000"/>
                </a:solidFill>
                <a:prstDash val="sysDash"/>
              </a:ln>
              <a:effectLst/>
            </p:spPr>
            <p:style>
              <a:lnRef idx="1">
                <a:schemeClr val="accent1"/>
              </a:lnRef>
              <a:fillRef idx="3">
                <a:schemeClr val="accent1"/>
              </a:fillRef>
              <a:effectRef idx="2">
                <a:schemeClr val="accent1"/>
              </a:effectRef>
              <a:fontRef idx="minor">
                <a:schemeClr val="lt1"/>
              </a:fontRef>
            </p:style>
            <p:txBody>
              <a:bodyPr rtlCol="0" anchor="t" anchorCtr="0"/>
              <a:lstStyle/>
              <a:p>
                <a:r>
                  <a:rPr kumimoji="1" lang="zh-CN" altLang="en-US" sz="2000" dirty="0">
                    <a:solidFill>
                      <a:srgbClr val="000000"/>
                    </a:solidFill>
                    <a:latin typeface="Times" pitchFamily="2" charset="0"/>
                    <a:cs typeface="Arial" panose="020B0604020202020204" pitchFamily="34" charset="0"/>
                  </a:rPr>
                  <a:t>  </a:t>
                </a:r>
                <a:r>
                  <a:rPr kumimoji="1" lang="en-US" altLang="zh-CN" sz="2000" dirty="0">
                    <a:solidFill>
                      <a:srgbClr val="C00000"/>
                    </a:solidFill>
                    <a:latin typeface="Times" pitchFamily="2" charset="0"/>
                    <a:cs typeface="Arial" panose="020B0604020202020204" pitchFamily="34" charset="0"/>
                  </a:rPr>
                  <a:t>e</a:t>
                </a:r>
                <a:r>
                  <a:rPr kumimoji="1" lang="en-US" altLang="zh-CN" sz="2000" dirty="0">
                    <a:solidFill>
                      <a:srgbClr val="000000"/>
                    </a:solidFill>
                    <a:latin typeface="Times" pitchFamily="2" charset="0"/>
                    <a:cs typeface="Arial" panose="020B0604020202020204" pitchFamily="34" charset="0"/>
                  </a:rPr>
                  <a:t>: electricity consumption of user</a:t>
                </a:r>
              </a:p>
              <a:p>
                <a:r>
                  <a:rPr kumimoji="1" lang="zh-CN" altLang="en-US" sz="2000" dirty="0">
                    <a:solidFill>
                      <a:srgbClr val="000000"/>
                    </a:solidFill>
                    <a:latin typeface="Times" pitchFamily="2" charset="0"/>
                    <a:cs typeface="Arial" panose="020B0604020202020204" pitchFamily="34" charset="0"/>
                  </a:rPr>
                  <a:t>  </a:t>
                </a:r>
                <a:r>
                  <a:rPr kumimoji="1" lang="en-US" altLang="zh-CN" sz="2000" dirty="0">
                    <a:solidFill>
                      <a:srgbClr val="C00000"/>
                    </a:solidFill>
                    <a:latin typeface="Times" pitchFamily="2" charset="0"/>
                    <a:cs typeface="Arial" panose="020B0604020202020204" pitchFamily="34" charset="0"/>
                  </a:rPr>
                  <a:t>l</a:t>
                </a:r>
                <a:r>
                  <a:rPr kumimoji="1" lang="en-US" altLang="zh-CN" sz="2000" dirty="0">
                    <a:solidFill>
                      <a:srgbClr val="000000"/>
                    </a:solidFill>
                    <a:latin typeface="Times" pitchFamily="2" charset="0"/>
                    <a:cs typeface="Arial" panose="020B0604020202020204" pitchFamily="34" charset="0"/>
                  </a:rPr>
                  <a:t>: non-technical loss</a:t>
                </a:r>
              </a:p>
              <a:p>
                <a:r>
                  <a:rPr kumimoji="1" lang="zh-CN" altLang="en-US" sz="2000" dirty="0">
                    <a:solidFill>
                      <a:srgbClr val="000000"/>
                    </a:solidFill>
                    <a:latin typeface="Times" pitchFamily="2" charset="0"/>
                    <a:cs typeface="Arial" panose="020B0604020202020204" pitchFamily="34" charset="0"/>
                  </a:rPr>
                  <a:t>  </a:t>
                </a:r>
                <a:r>
                  <a:rPr kumimoji="1" lang="en-US" altLang="zh-CN" sz="2000" dirty="0">
                    <a:solidFill>
                      <a:srgbClr val="C00000"/>
                    </a:solidFill>
                    <a:latin typeface="Times" pitchFamily="2" charset="0"/>
                    <a:cs typeface="Arial" panose="020B0604020202020204" pitchFamily="34" charset="0"/>
                  </a:rPr>
                  <a:t>c</a:t>
                </a:r>
                <a:r>
                  <a:rPr kumimoji="1" lang="en-US" altLang="zh-CN" sz="2000" dirty="0">
                    <a:solidFill>
                      <a:srgbClr val="000000"/>
                    </a:solidFill>
                    <a:latin typeface="Times" pitchFamily="2" charset="0"/>
                    <a:cs typeface="Arial" panose="020B0604020202020204" pitchFamily="34" charset="0"/>
                  </a:rPr>
                  <a:t>: climate(temperature)</a:t>
                </a:r>
              </a:p>
              <a:p>
                <a:r>
                  <a:rPr kumimoji="1" lang="zh-CN" altLang="en-US" sz="2000" dirty="0">
                    <a:solidFill>
                      <a:srgbClr val="000000"/>
                    </a:solidFill>
                    <a:latin typeface="Times" pitchFamily="2" charset="0"/>
                    <a:cs typeface="Arial" panose="020B0604020202020204" pitchFamily="34" charset="0"/>
                  </a:rPr>
                  <a:t>  </a:t>
                </a:r>
                <a14:m>
                  <m:oMath xmlns:m="http://schemas.openxmlformats.org/officeDocument/2006/math">
                    <m:sSup>
                      <m:sSupPr>
                        <m:ctrlPr>
                          <a:rPr kumimoji="1" lang="en-US" altLang="zh-CN" sz="2000" i="1" dirty="0" smtClean="0">
                            <a:solidFill>
                              <a:srgbClr val="C00000"/>
                            </a:solidFill>
                            <a:latin typeface="Cambria Math" panose="02040503050406030204" pitchFamily="18" charset="0"/>
                            <a:cs typeface="Arial" panose="020B0604020202020204" pitchFamily="34" charset="0"/>
                          </a:rPr>
                        </m:ctrlPr>
                      </m:sSupPr>
                      <m:e>
                        <m:r>
                          <a:rPr kumimoji="1" lang="en-US" altLang="zh-CN" sz="2000" b="0" i="1" dirty="0" smtClean="0">
                            <a:solidFill>
                              <a:srgbClr val="C00000"/>
                            </a:solidFill>
                            <a:latin typeface="Cambria Math" panose="02040503050406030204" pitchFamily="18" charset="0"/>
                            <a:ea typeface="Cambria Math" panose="02040503050406030204" pitchFamily="18" charset="0"/>
                            <a:cs typeface="Arial" panose="020B0604020202020204" pitchFamily="34" charset="0"/>
                          </a:rPr>
                          <m:t>𝛼</m:t>
                        </m:r>
                      </m:e>
                      <m:sup>
                        <m:r>
                          <a:rPr kumimoji="1" lang="en-US" altLang="zh-CN" sz="2000" b="0" i="1" dirty="0" smtClean="0">
                            <a:solidFill>
                              <a:srgbClr val="C00000"/>
                            </a:solidFill>
                            <a:latin typeface="Cambria Math" panose="02040503050406030204" pitchFamily="18" charset="0"/>
                            <a:cs typeface="Arial" panose="020B0604020202020204" pitchFamily="34" charset="0"/>
                          </a:rPr>
                          <m:t>𝑒𝑐</m:t>
                        </m:r>
                      </m:sup>
                    </m:sSup>
                  </m:oMath>
                </a14:m>
                <a:r>
                  <a:rPr kumimoji="1" lang="en-US" altLang="zh-CN" sz="2000" dirty="0">
                    <a:solidFill>
                      <a:srgbClr val="000000"/>
                    </a:solidFill>
                    <a:latin typeface="Times" pitchFamily="2" charset="0"/>
                    <a:cs typeface="Arial" panose="020B0604020202020204" pitchFamily="34" charset="0"/>
                  </a:rPr>
                  <a:t>: the attention</a:t>
                </a:r>
                <a:r>
                  <a:rPr kumimoji="1" lang="zh-CN" altLang="en-US" sz="2000" dirty="0">
                    <a:solidFill>
                      <a:srgbClr val="000000"/>
                    </a:solidFill>
                    <a:latin typeface="Times" pitchFamily="2" charset="0"/>
                    <a:cs typeface="Arial" panose="020B0604020202020204" pitchFamily="34" charset="0"/>
                  </a:rPr>
                  <a:t> </a:t>
                </a:r>
                <a:r>
                  <a:rPr kumimoji="1" lang="en-US" altLang="zh-CN" sz="2000" dirty="0">
                    <a:solidFill>
                      <a:srgbClr val="000000"/>
                    </a:solidFill>
                    <a:latin typeface="Times" pitchFamily="2" charset="0"/>
                    <a:cs typeface="Arial" panose="020B0604020202020204" pitchFamily="34" charset="0"/>
                  </a:rPr>
                  <a:t>scores</a:t>
                </a:r>
                <a:r>
                  <a:rPr kumimoji="1" lang="zh-CN" altLang="en-US" sz="2000" dirty="0">
                    <a:solidFill>
                      <a:srgbClr val="000000"/>
                    </a:solidFill>
                    <a:latin typeface="Times" pitchFamily="2" charset="0"/>
                    <a:cs typeface="Arial" panose="020B0604020202020204" pitchFamily="34" charset="0"/>
                  </a:rPr>
                  <a:t> </a:t>
                </a:r>
                <a:r>
                  <a:rPr kumimoji="1" lang="en-US" altLang="zh-CN" sz="2000" dirty="0">
                    <a:solidFill>
                      <a:srgbClr val="000000"/>
                    </a:solidFill>
                    <a:latin typeface="Times" pitchFamily="2" charset="0"/>
                    <a:cs typeface="Arial" panose="020B0604020202020204" pitchFamily="34" charset="0"/>
                  </a:rPr>
                  <a:t>of </a:t>
                </a:r>
                <a:r>
                  <a:rPr kumimoji="1" lang="en-US" altLang="zh-CN" sz="2000" dirty="0">
                    <a:solidFill>
                      <a:srgbClr val="C00000"/>
                    </a:solidFill>
                    <a:latin typeface="Times" pitchFamily="2" charset="0"/>
                    <a:cs typeface="Arial" panose="020B0604020202020204" pitchFamily="34" charset="0"/>
                  </a:rPr>
                  <a:t>e</a:t>
                </a:r>
                <a:r>
                  <a:rPr kumimoji="1" lang="en-US" altLang="zh-CN" sz="2000" dirty="0">
                    <a:solidFill>
                      <a:srgbClr val="000000"/>
                    </a:solidFill>
                    <a:latin typeface="Times" pitchFamily="2" charset="0"/>
                    <a:cs typeface="Arial" panose="020B0604020202020204" pitchFamily="34" charset="0"/>
                  </a:rPr>
                  <a:t> and </a:t>
                </a:r>
                <a:r>
                  <a:rPr kumimoji="1" lang="en-US" altLang="zh-CN" sz="2000" dirty="0">
                    <a:solidFill>
                      <a:srgbClr val="C00000"/>
                    </a:solidFill>
                    <a:latin typeface="Times" pitchFamily="2" charset="0"/>
                    <a:cs typeface="Arial" panose="020B0604020202020204" pitchFamily="34" charset="0"/>
                  </a:rPr>
                  <a:t>c</a:t>
                </a:r>
                <a:r>
                  <a:rPr kumimoji="1" lang="zh-CN" altLang="en-US" sz="2000" dirty="0">
                    <a:solidFill>
                      <a:srgbClr val="C00000"/>
                    </a:solidFill>
                    <a:latin typeface="Times" pitchFamily="2" charset="0"/>
                    <a:cs typeface="Arial" panose="020B0604020202020204" pitchFamily="34" charset="0"/>
                  </a:rPr>
                  <a:t> </a:t>
                </a:r>
                <a:r>
                  <a:rPr kumimoji="1" lang="en-US" altLang="zh-CN" sz="2000" dirty="0">
                    <a:solidFill>
                      <a:schemeClr val="tx1"/>
                    </a:solidFill>
                    <a:latin typeface="Times" pitchFamily="2" charset="0"/>
                    <a:cs typeface="Arial" panose="020B0604020202020204" pitchFamily="34" charset="0"/>
                  </a:rPr>
                  <a:t>(level</a:t>
                </a:r>
                <a:r>
                  <a:rPr kumimoji="1" lang="zh-CN" altLang="en-US" sz="2000" dirty="0">
                    <a:solidFill>
                      <a:schemeClr val="tx1"/>
                    </a:solidFill>
                    <a:latin typeface="Times" pitchFamily="2" charset="0"/>
                    <a:cs typeface="Arial" panose="020B0604020202020204" pitchFamily="34" charset="0"/>
                  </a:rPr>
                  <a:t> </a:t>
                </a:r>
                <a:r>
                  <a:rPr kumimoji="1" lang="en-US" altLang="zh-CN" sz="2000" dirty="0">
                    <a:solidFill>
                      <a:schemeClr val="tx1"/>
                    </a:solidFill>
                    <a:latin typeface="Times" pitchFamily="2" charset="0"/>
                    <a:cs typeface="Arial" panose="020B0604020202020204" pitchFamily="34" charset="0"/>
                  </a:rPr>
                  <a:t>1)</a:t>
                </a:r>
              </a:p>
              <a:p>
                <a:r>
                  <a:rPr kumimoji="1" lang="zh-CN" altLang="en-US" sz="2000" dirty="0">
                    <a:solidFill>
                      <a:srgbClr val="000000"/>
                    </a:solidFill>
                    <a:latin typeface="Times" pitchFamily="2" charset="0"/>
                    <a:cs typeface="Arial" panose="020B0604020202020204" pitchFamily="34" charset="0"/>
                  </a:rPr>
                  <a:t>  </a:t>
                </a:r>
                <a14:m>
                  <m:oMath xmlns:m="http://schemas.openxmlformats.org/officeDocument/2006/math">
                    <m:sSup>
                      <m:sSupPr>
                        <m:ctrlPr>
                          <a:rPr kumimoji="1" lang="en-US" altLang="zh-CN" sz="2000" i="1" dirty="0" smtClean="0">
                            <a:solidFill>
                              <a:srgbClr val="C00000"/>
                            </a:solidFill>
                            <a:latin typeface="Cambria Math" panose="02040503050406030204" pitchFamily="18" charset="0"/>
                            <a:cs typeface="Arial" panose="020B0604020202020204" pitchFamily="34" charset="0"/>
                          </a:rPr>
                        </m:ctrlPr>
                      </m:sSupPr>
                      <m:e>
                        <m:r>
                          <a:rPr kumimoji="1" lang="en-US" altLang="zh-CN" sz="2000" i="1" dirty="0" smtClean="0">
                            <a:solidFill>
                              <a:srgbClr val="C00000"/>
                            </a:solidFill>
                            <a:latin typeface="Cambria Math" panose="02040503050406030204" pitchFamily="18" charset="0"/>
                            <a:ea typeface="Cambria Math" panose="02040503050406030204" pitchFamily="18" charset="0"/>
                            <a:cs typeface="Arial" panose="020B0604020202020204" pitchFamily="34" charset="0"/>
                          </a:rPr>
                          <m:t>𝛼</m:t>
                        </m:r>
                      </m:e>
                      <m:sup>
                        <m:r>
                          <a:rPr kumimoji="1" lang="en-US" altLang="zh-CN" sz="2000" i="1" dirty="0">
                            <a:solidFill>
                              <a:srgbClr val="C00000"/>
                            </a:solidFill>
                            <a:latin typeface="Cambria Math" panose="02040503050406030204" pitchFamily="18" charset="0"/>
                            <a:cs typeface="Arial" panose="020B0604020202020204" pitchFamily="34" charset="0"/>
                          </a:rPr>
                          <m:t>𝑒</m:t>
                        </m:r>
                        <m:r>
                          <a:rPr kumimoji="1" lang="en-US" altLang="zh-CN" sz="2000" b="0" i="1" dirty="0" smtClean="0">
                            <a:solidFill>
                              <a:srgbClr val="C00000"/>
                            </a:solidFill>
                            <a:latin typeface="Cambria Math" panose="02040503050406030204" pitchFamily="18" charset="0"/>
                            <a:cs typeface="Arial" panose="020B0604020202020204" pitchFamily="34" charset="0"/>
                          </a:rPr>
                          <m:t>𝑙</m:t>
                        </m:r>
                      </m:sup>
                    </m:sSup>
                  </m:oMath>
                </a14:m>
                <a:r>
                  <a:rPr kumimoji="1" lang="en-US" altLang="zh-CN" sz="2000" dirty="0">
                    <a:solidFill>
                      <a:srgbClr val="000000"/>
                    </a:solidFill>
                    <a:latin typeface="Times" pitchFamily="2" charset="0"/>
                    <a:cs typeface="Arial" panose="020B0604020202020204" pitchFamily="34" charset="0"/>
                  </a:rPr>
                  <a:t>: the attention</a:t>
                </a:r>
                <a:r>
                  <a:rPr kumimoji="1" lang="zh-CN" altLang="en-US" sz="2000" dirty="0">
                    <a:solidFill>
                      <a:srgbClr val="000000"/>
                    </a:solidFill>
                    <a:latin typeface="Times" pitchFamily="2" charset="0"/>
                    <a:cs typeface="Arial" panose="020B0604020202020204" pitchFamily="34" charset="0"/>
                  </a:rPr>
                  <a:t> </a:t>
                </a:r>
                <a:r>
                  <a:rPr kumimoji="1" lang="en-US" altLang="zh-CN" sz="2000" dirty="0">
                    <a:solidFill>
                      <a:srgbClr val="000000"/>
                    </a:solidFill>
                    <a:latin typeface="Times" pitchFamily="2" charset="0"/>
                    <a:cs typeface="Arial" panose="020B0604020202020204" pitchFamily="34" charset="0"/>
                  </a:rPr>
                  <a:t>scores</a:t>
                </a:r>
                <a:r>
                  <a:rPr kumimoji="1" lang="zh-CN" altLang="en-US" sz="2000" dirty="0">
                    <a:solidFill>
                      <a:srgbClr val="000000"/>
                    </a:solidFill>
                    <a:latin typeface="Times" pitchFamily="2" charset="0"/>
                    <a:cs typeface="Arial" panose="020B0604020202020204" pitchFamily="34" charset="0"/>
                  </a:rPr>
                  <a:t> </a:t>
                </a:r>
                <a:r>
                  <a:rPr kumimoji="1" lang="en-US" altLang="zh-CN" sz="2000" dirty="0">
                    <a:solidFill>
                      <a:srgbClr val="000000"/>
                    </a:solidFill>
                    <a:latin typeface="Times" pitchFamily="2" charset="0"/>
                    <a:cs typeface="Arial" panose="020B0604020202020204" pitchFamily="34" charset="0"/>
                  </a:rPr>
                  <a:t>of </a:t>
                </a:r>
                <a:r>
                  <a:rPr kumimoji="1" lang="en-US" altLang="zh-CN" sz="2000" dirty="0">
                    <a:solidFill>
                      <a:srgbClr val="C00000"/>
                    </a:solidFill>
                    <a:latin typeface="Times" pitchFamily="2" charset="0"/>
                    <a:cs typeface="Arial" panose="020B0604020202020204" pitchFamily="34" charset="0"/>
                  </a:rPr>
                  <a:t>e</a:t>
                </a:r>
                <a:r>
                  <a:rPr kumimoji="1" lang="en-US" altLang="zh-CN" sz="2000" dirty="0">
                    <a:solidFill>
                      <a:srgbClr val="000000"/>
                    </a:solidFill>
                    <a:latin typeface="Times" pitchFamily="2" charset="0"/>
                    <a:cs typeface="Arial" panose="020B0604020202020204" pitchFamily="34" charset="0"/>
                  </a:rPr>
                  <a:t> and </a:t>
                </a:r>
                <a:r>
                  <a:rPr kumimoji="1" lang="en-US" altLang="zh-CN" sz="2000" dirty="0">
                    <a:solidFill>
                      <a:srgbClr val="C00000"/>
                    </a:solidFill>
                    <a:latin typeface="Times" pitchFamily="2" charset="0"/>
                    <a:cs typeface="Arial" panose="020B0604020202020204" pitchFamily="34" charset="0"/>
                  </a:rPr>
                  <a:t>l</a:t>
                </a:r>
                <a:r>
                  <a:rPr kumimoji="1" lang="zh-CN" altLang="en-US" sz="2000" dirty="0">
                    <a:solidFill>
                      <a:srgbClr val="C00000"/>
                    </a:solidFill>
                    <a:latin typeface="Times" pitchFamily="2" charset="0"/>
                    <a:cs typeface="Arial" panose="020B0604020202020204" pitchFamily="34" charset="0"/>
                  </a:rPr>
                  <a:t> </a:t>
                </a:r>
                <a:r>
                  <a:rPr kumimoji="1" lang="en-US" altLang="zh-CN" sz="2000" dirty="0">
                    <a:solidFill>
                      <a:schemeClr val="tx1"/>
                    </a:solidFill>
                    <a:latin typeface="Times" pitchFamily="2" charset="0"/>
                    <a:cs typeface="Arial" panose="020B0604020202020204" pitchFamily="34" charset="0"/>
                  </a:rPr>
                  <a:t>(level</a:t>
                </a:r>
                <a:r>
                  <a:rPr kumimoji="1" lang="zh-CN" altLang="en-US" sz="2000" dirty="0">
                    <a:solidFill>
                      <a:schemeClr val="tx1"/>
                    </a:solidFill>
                    <a:latin typeface="Times" pitchFamily="2" charset="0"/>
                    <a:cs typeface="Arial" panose="020B0604020202020204" pitchFamily="34" charset="0"/>
                  </a:rPr>
                  <a:t> </a:t>
                </a:r>
                <a:r>
                  <a:rPr kumimoji="1" lang="en-US" altLang="zh-CN" sz="2000" dirty="0">
                    <a:solidFill>
                      <a:schemeClr val="tx1"/>
                    </a:solidFill>
                    <a:latin typeface="Times" pitchFamily="2" charset="0"/>
                    <a:cs typeface="Arial" panose="020B0604020202020204" pitchFamily="34" charset="0"/>
                  </a:rPr>
                  <a:t>1)</a:t>
                </a:r>
              </a:p>
              <a:p>
                <a:r>
                  <a:rPr kumimoji="1" lang="zh-CN" altLang="en-US" sz="2000" dirty="0">
                    <a:solidFill>
                      <a:srgbClr val="000000"/>
                    </a:solidFill>
                    <a:latin typeface="Times" pitchFamily="2" charset="0"/>
                    <a:cs typeface="Arial" panose="020B0604020202020204" pitchFamily="34" charset="0"/>
                  </a:rPr>
                  <a:t>  </a:t>
                </a:r>
                <a14:m>
                  <m:oMath xmlns:m="http://schemas.openxmlformats.org/officeDocument/2006/math">
                    <m:sSup>
                      <m:sSupPr>
                        <m:ctrlPr>
                          <a:rPr kumimoji="1" lang="en-US" altLang="zh-CN" sz="2000" i="1" dirty="0" smtClean="0">
                            <a:solidFill>
                              <a:srgbClr val="C00000"/>
                            </a:solidFill>
                            <a:latin typeface="Cambria Math" panose="02040503050406030204" pitchFamily="18" charset="0"/>
                            <a:cs typeface="Arial" panose="020B0604020202020204" pitchFamily="34" charset="0"/>
                          </a:rPr>
                        </m:ctrlPr>
                      </m:sSupPr>
                      <m:e>
                        <m:r>
                          <a:rPr kumimoji="1" lang="en-US" altLang="zh-CN" sz="2000" i="1" dirty="0" smtClean="0">
                            <a:solidFill>
                              <a:srgbClr val="C00000"/>
                            </a:solidFill>
                            <a:latin typeface="Cambria Math" panose="02040503050406030204" pitchFamily="18" charset="0"/>
                            <a:ea typeface="Cambria Math" panose="02040503050406030204" pitchFamily="18" charset="0"/>
                            <a:cs typeface="Arial" panose="020B0604020202020204" pitchFamily="34" charset="0"/>
                          </a:rPr>
                          <m:t>𝛼</m:t>
                        </m:r>
                      </m:e>
                      <m:sup>
                        <m:r>
                          <a:rPr kumimoji="1" lang="en-US" altLang="zh-CN" sz="2000" i="1" dirty="0">
                            <a:solidFill>
                              <a:srgbClr val="C00000"/>
                            </a:solidFill>
                            <a:latin typeface="Cambria Math" panose="02040503050406030204" pitchFamily="18" charset="0"/>
                            <a:cs typeface="Arial" panose="020B0604020202020204" pitchFamily="34" charset="0"/>
                          </a:rPr>
                          <m:t>𝑒</m:t>
                        </m:r>
                        <m:r>
                          <a:rPr kumimoji="1" lang="en-US" altLang="zh-CN" sz="2000" b="0" i="1" dirty="0" smtClean="0">
                            <a:solidFill>
                              <a:srgbClr val="C00000"/>
                            </a:solidFill>
                            <a:latin typeface="Cambria Math" panose="02040503050406030204" pitchFamily="18" charset="0"/>
                            <a:cs typeface="Arial" panose="020B0604020202020204" pitchFamily="34" charset="0"/>
                          </a:rPr>
                          <m:t>𝑙𝑐</m:t>
                        </m:r>
                      </m:sup>
                    </m:sSup>
                  </m:oMath>
                </a14:m>
                <a:r>
                  <a:rPr kumimoji="1" lang="en-US" altLang="zh-CN" sz="2000" dirty="0">
                    <a:solidFill>
                      <a:srgbClr val="000000"/>
                    </a:solidFill>
                    <a:latin typeface="Times" pitchFamily="2" charset="0"/>
                    <a:cs typeface="Arial" panose="020B0604020202020204" pitchFamily="34" charset="0"/>
                  </a:rPr>
                  <a:t>: the attention</a:t>
                </a:r>
                <a:r>
                  <a:rPr kumimoji="1" lang="zh-CN" altLang="en-US" sz="2000" dirty="0">
                    <a:solidFill>
                      <a:srgbClr val="000000"/>
                    </a:solidFill>
                    <a:latin typeface="Times" pitchFamily="2" charset="0"/>
                    <a:cs typeface="Arial" panose="020B0604020202020204" pitchFamily="34" charset="0"/>
                  </a:rPr>
                  <a:t> </a:t>
                </a:r>
                <a:r>
                  <a:rPr kumimoji="1" lang="en-US" altLang="zh-CN" sz="2000" dirty="0">
                    <a:solidFill>
                      <a:srgbClr val="000000"/>
                    </a:solidFill>
                    <a:latin typeface="Times" pitchFamily="2" charset="0"/>
                    <a:cs typeface="Arial" panose="020B0604020202020204" pitchFamily="34" charset="0"/>
                  </a:rPr>
                  <a:t>scores</a:t>
                </a:r>
                <a:r>
                  <a:rPr kumimoji="1" lang="zh-CN" altLang="en-US" sz="2000" dirty="0">
                    <a:solidFill>
                      <a:srgbClr val="000000"/>
                    </a:solidFill>
                    <a:latin typeface="Times" pitchFamily="2" charset="0"/>
                    <a:cs typeface="Arial" panose="020B0604020202020204" pitchFamily="34" charset="0"/>
                  </a:rPr>
                  <a:t> </a:t>
                </a:r>
                <a:r>
                  <a:rPr kumimoji="1" lang="en-US" altLang="zh-CN" sz="2000" dirty="0">
                    <a:solidFill>
                      <a:srgbClr val="000000"/>
                    </a:solidFill>
                    <a:latin typeface="Times" pitchFamily="2" charset="0"/>
                    <a:cs typeface="Arial" panose="020B0604020202020204" pitchFamily="34" charset="0"/>
                  </a:rPr>
                  <a:t>of </a:t>
                </a:r>
                <a:r>
                  <a:rPr kumimoji="1" lang="en-US" altLang="zh-CN" sz="2000" dirty="0" err="1">
                    <a:solidFill>
                      <a:srgbClr val="C00000"/>
                    </a:solidFill>
                    <a:latin typeface="Times" pitchFamily="2" charset="0"/>
                    <a:cs typeface="Arial" panose="020B0604020202020204" pitchFamily="34" charset="0"/>
                  </a:rPr>
                  <a:t>ec</a:t>
                </a:r>
                <a:r>
                  <a:rPr kumimoji="1" lang="en-US" altLang="zh-CN" sz="2000" dirty="0">
                    <a:solidFill>
                      <a:srgbClr val="000000"/>
                    </a:solidFill>
                    <a:latin typeface="Times" pitchFamily="2" charset="0"/>
                    <a:cs typeface="Arial" panose="020B0604020202020204" pitchFamily="34" charset="0"/>
                  </a:rPr>
                  <a:t> and </a:t>
                </a:r>
                <a:r>
                  <a:rPr kumimoji="1" lang="en-US" altLang="zh-CN" sz="2000" dirty="0">
                    <a:solidFill>
                      <a:srgbClr val="C00000"/>
                    </a:solidFill>
                    <a:latin typeface="Times" pitchFamily="2" charset="0"/>
                    <a:cs typeface="Arial" panose="020B0604020202020204" pitchFamily="34" charset="0"/>
                  </a:rPr>
                  <a:t>el</a:t>
                </a:r>
                <a:r>
                  <a:rPr kumimoji="1" lang="zh-CN" altLang="en-US" sz="2000" dirty="0">
                    <a:solidFill>
                      <a:srgbClr val="C00000"/>
                    </a:solidFill>
                    <a:latin typeface="Times" pitchFamily="2" charset="0"/>
                    <a:cs typeface="Arial" panose="020B0604020202020204" pitchFamily="34" charset="0"/>
                  </a:rPr>
                  <a:t> </a:t>
                </a:r>
                <a:r>
                  <a:rPr kumimoji="1" lang="en-US" altLang="zh-CN" sz="2000" dirty="0">
                    <a:solidFill>
                      <a:schemeClr val="tx1"/>
                    </a:solidFill>
                    <a:latin typeface="Times" pitchFamily="2" charset="0"/>
                    <a:cs typeface="Arial" panose="020B0604020202020204" pitchFamily="34" charset="0"/>
                  </a:rPr>
                  <a:t>(level</a:t>
                </a:r>
                <a:r>
                  <a:rPr kumimoji="1" lang="zh-CN" altLang="en-US" sz="2000" dirty="0">
                    <a:solidFill>
                      <a:schemeClr val="tx1"/>
                    </a:solidFill>
                    <a:latin typeface="Times" pitchFamily="2" charset="0"/>
                    <a:cs typeface="Arial" panose="020B0604020202020204" pitchFamily="34" charset="0"/>
                  </a:rPr>
                  <a:t> </a:t>
                </a:r>
                <a:r>
                  <a:rPr kumimoji="1" lang="en-US" altLang="zh-CN" sz="2000" dirty="0">
                    <a:solidFill>
                      <a:schemeClr val="tx1"/>
                    </a:solidFill>
                    <a:latin typeface="Times" pitchFamily="2" charset="0"/>
                    <a:cs typeface="Arial" panose="020B0604020202020204" pitchFamily="34" charset="0"/>
                  </a:rPr>
                  <a:t>2)</a:t>
                </a:r>
              </a:p>
              <a:p>
                <a:endParaRPr kumimoji="1" lang="en-US" altLang="zh-CN" sz="2000" dirty="0">
                  <a:solidFill>
                    <a:srgbClr val="000000"/>
                  </a:solidFill>
                  <a:latin typeface="Times" pitchFamily="2" charset="0"/>
                  <a:cs typeface="Arial" panose="020B0604020202020204" pitchFamily="34" charset="0"/>
                </a:endParaRPr>
              </a:p>
              <a:p>
                <a:endParaRPr kumimoji="1" lang="en-US" altLang="zh-CN" sz="2000" dirty="0">
                  <a:solidFill>
                    <a:srgbClr val="000000"/>
                  </a:solidFill>
                  <a:latin typeface="Times" pitchFamily="2" charset="0"/>
                  <a:cs typeface="Arial" panose="020B0604020202020204" pitchFamily="34" charset="0"/>
                </a:endParaRPr>
              </a:p>
              <a:p>
                <a:endParaRPr kumimoji="1" lang="en-US" altLang="zh-CN" sz="2000" dirty="0">
                  <a:solidFill>
                    <a:srgbClr val="000000"/>
                  </a:solidFill>
                  <a:latin typeface="Times" pitchFamily="2" charset="0"/>
                  <a:cs typeface="Arial" panose="020B0604020202020204" pitchFamily="34" charset="0"/>
                </a:endParaRPr>
              </a:p>
              <a:p>
                <a:endParaRPr kumimoji="1" lang="en-US" altLang="zh-CN" sz="2000" dirty="0">
                  <a:solidFill>
                    <a:srgbClr val="000000"/>
                  </a:solidFill>
                  <a:latin typeface="Times" pitchFamily="2" charset="0"/>
                  <a:cs typeface="Arial" panose="020B0604020202020204" pitchFamily="34" charset="0"/>
                </a:endParaRPr>
              </a:p>
              <a:p>
                <a:endParaRPr kumimoji="1" lang="en-US" altLang="zh-CN" sz="2000" dirty="0">
                  <a:solidFill>
                    <a:srgbClr val="000000"/>
                  </a:solidFill>
                  <a:latin typeface="Times" pitchFamily="2" charset="0"/>
                  <a:cs typeface="Arial" panose="020B0604020202020204" pitchFamily="34" charset="0"/>
                </a:endParaRPr>
              </a:p>
              <a:p>
                <a:endParaRPr kumimoji="1" lang="en-US" altLang="zh-CN" sz="2000" dirty="0">
                  <a:solidFill>
                    <a:srgbClr val="000000"/>
                  </a:solidFill>
                  <a:latin typeface="Times" pitchFamily="2" charset="0"/>
                  <a:cs typeface="Arial" panose="020B0604020202020204" pitchFamily="34" charset="0"/>
                </a:endParaRPr>
              </a:p>
              <a:p>
                <a:endParaRPr kumimoji="1" lang="en-US" altLang="zh-CN" sz="2000" dirty="0">
                  <a:solidFill>
                    <a:srgbClr val="000000"/>
                  </a:solidFill>
                  <a:latin typeface="Times" pitchFamily="2" charset="0"/>
                  <a:cs typeface="Arial" panose="020B0604020202020204" pitchFamily="34" charset="0"/>
                </a:endParaRPr>
              </a:p>
            </p:txBody>
          </p:sp>
        </mc:Choice>
        <mc:Fallback xmlns="">
          <p:sp>
            <p:nvSpPr>
              <p:cNvPr id="8" name="Rectangle 8">
                <a:extLst>
                  <a:ext uri="{FF2B5EF4-FFF2-40B4-BE49-F238E27FC236}">
                    <a16:creationId xmlns:a16="http://schemas.microsoft.com/office/drawing/2014/main" id="{745E7B08-5153-4543-8991-91A519EE95DE}"/>
                  </a:ext>
                </a:extLst>
              </p:cNvPr>
              <p:cNvSpPr>
                <a:spLocks noRot="1" noChangeAspect="1" noMove="1" noResize="1" noEditPoints="1" noAdjustHandles="1" noChangeArrowheads="1" noChangeShapeType="1" noTextEdit="1"/>
              </p:cNvSpPr>
              <p:nvPr/>
            </p:nvSpPr>
            <p:spPr>
              <a:xfrm>
                <a:off x="2133601" y="3493531"/>
                <a:ext cx="5105399" cy="2017953"/>
              </a:xfrm>
              <a:prstGeom prst="rect">
                <a:avLst/>
              </a:prstGeom>
              <a:blipFill>
                <a:blip r:embed="rId4"/>
                <a:stretch>
                  <a:fillRect t="-617"/>
                </a:stretch>
              </a:blipFill>
              <a:ln w="28575" cmpd="sng">
                <a:solidFill>
                  <a:srgbClr val="C00000"/>
                </a:solidFill>
                <a:prstDash val="sysDash"/>
              </a:ln>
              <a:effectLst/>
            </p:spPr>
            <p:txBody>
              <a:bodyPr/>
              <a:lstStyle/>
              <a:p>
                <a:r>
                  <a:rPr lang="zh-CN" altLang="en-US">
                    <a:noFill/>
                  </a:rPr>
                  <a:t> </a:t>
                </a:r>
              </a:p>
            </p:txBody>
          </p:sp>
        </mc:Fallback>
      </mc:AlternateContent>
      <p:cxnSp>
        <p:nvCxnSpPr>
          <p:cNvPr id="9" name="Straight Connector 9">
            <a:extLst>
              <a:ext uri="{FF2B5EF4-FFF2-40B4-BE49-F238E27FC236}">
                <a16:creationId xmlns:a16="http://schemas.microsoft.com/office/drawing/2014/main" id="{35ADD0E7-BEFF-224E-9340-FF90E1CC0048}"/>
              </a:ext>
            </a:extLst>
          </p:cNvPr>
          <p:cNvCxnSpPr>
            <a:cxnSpLocks/>
          </p:cNvCxnSpPr>
          <p:nvPr/>
        </p:nvCxnSpPr>
        <p:spPr>
          <a:xfrm flipV="1">
            <a:off x="1333500" y="4292285"/>
            <a:ext cx="800101" cy="1128508"/>
          </a:xfrm>
          <a:prstGeom prst="line">
            <a:avLst/>
          </a:prstGeom>
          <a:ln w="28575">
            <a:solidFill>
              <a:srgbClr val="C00000"/>
            </a:solidFill>
          </a:ln>
          <a:effectLst/>
        </p:spPr>
        <p:style>
          <a:lnRef idx="1">
            <a:schemeClr val="dk1"/>
          </a:lnRef>
          <a:fillRef idx="0">
            <a:schemeClr val="dk1"/>
          </a:fillRef>
          <a:effectRef idx="0">
            <a:schemeClr val="dk1"/>
          </a:effectRef>
          <a:fontRef idx="minor">
            <a:schemeClr val="tx1"/>
          </a:fontRef>
        </p:style>
      </p:cxnSp>
      <p:sp>
        <p:nvSpPr>
          <p:cNvPr id="10" name="Rectangle 10">
            <a:extLst>
              <a:ext uri="{FF2B5EF4-FFF2-40B4-BE49-F238E27FC236}">
                <a16:creationId xmlns:a16="http://schemas.microsoft.com/office/drawing/2014/main" id="{C56E562F-0C2D-2648-868B-9643503D498C}"/>
              </a:ext>
            </a:extLst>
          </p:cNvPr>
          <p:cNvSpPr/>
          <p:nvPr/>
        </p:nvSpPr>
        <p:spPr>
          <a:xfrm>
            <a:off x="1143001" y="5420792"/>
            <a:ext cx="304800" cy="1219201"/>
          </a:xfrm>
          <a:prstGeom prst="rect">
            <a:avLst/>
          </a:prstGeom>
          <a:noFill/>
          <a:ln w="34925" cmpd="sng">
            <a:solidFill>
              <a:srgbClr val="C00000"/>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endParaRPr kumimoji="1" lang="en-US" altLang="zh-CN"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10972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dissolve">
                                      <p:cBhvr>
                                        <p:cTn id="18" dur="500"/>
                                        <p:tgtEl>
                                          <p:spTgt spid="8"/>
                                        </p:tgtEl>
                                      </p:cBhvr>
                                    </p:animEffect>
                                  </p:childTnLst>
                                </p:cTn>
                              </p:par>
                              <p:par>
                                <p:cTn id="19" presetID="9"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dissolve">
                                      <p:cBhvr>
                                        <p:cTn id="21" dur="500"/>
                                        <p:tgtEl>
                                          <p:spTgt spid="9"/>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dissolv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132" y="228600"/>
            <a:ext cx="9329736" cy="611054"/>
          </a:xfrm>
        </p:spPr>
        <p:txBody>
          <a:bodyPr/>
          <a:lstStyle/>
          <a:p>
            <a:r>
              <a:rPr lang="en-US" altLang="zh-CN" sz="3200" b="1" dirty="0">
                <a:solidFill>
                  <a:srgbClr val="000000"/>
                </a:solidFill>
                <a:latin typeface="Times" pitchFamily="2" charset="0"/>
                <a:ea typeface="黑体"/>
                <a:cs typeface="Arial" panose="020B0604020202020204" pitchFamily="34" charset="0"/>
              </a:rPr>
              <a:t>Real World</a:t>
            </a:r>
            <a:r>
              <a:rPr lang="zh-CN" altLang="en-US" sz="3200" b="1" dirty="0">
                <a:solidFill>
                  <a:srgbClr val="000000"/>
                </a:solidFill>
                <a:latin typeface="Times" pitchFamily="2" charset="0"/>
                <a:ea typeface="黑体"/>
                <a:cs typeface="Arial" panose="020B0604020202020204" pitchFamily="34" charset="0"/>
              </a:rPr>
              <a:t> </a:t>
            </a:r>
            <a:r>
              <a:rPr lang="en-US" altLang="zh-CN" sz="3200" b="1" dirty="0">
                <a:solidFill>
                  <a:srgbClr val="000000"/>
                </a:solidFill>
                <a:latin typeface="Times" pitchFamily="2" charset="0"/>
                <a:ea typeface="黑体"/>
                <a:cs typeface="Arial" panose="020B0604020202020204" pitchFamily="34" charset="0"/>
              </a:rPr>
              <a:t>Application</a:t>
            </a:r>
          </a:p>
        </p:txBody>
      </p:sp>
      <p:pic>
        <p:nvPicPr>
          <p:cNvPr id="7" name="Picture 6">
            <a:extLst>
              <a:ext uri="{FF2B5EF4-FFF2-40B4-BE49-F238E27FC236}">
                <a16:creationId xmlns:a16="http://schemas.microsoft.com/office/drawing/2014/main" id="{76E00A74-EDAA-4D40-A643-8721CF938E3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67966" y="1971616"/>
            <a:ext cx="8229600" cy="4695416"/>
          </a:xfrm>
          <a:prstGeom prst="rect">
            <a:avLst/>
          </a:prstGeom>
        </p:spPr>
      </p:pic>
      <p:cxnSp>
        <p:nvCxnSpPr>
          <p:cNvPr id="5" name="Straight Arrow Connector 3">
            <a:extLst>
              <a:ext uri="{FF2B5EF4-FFF2-40B4-BE49-F238E27FC236}">
                <a16:creationId xmlns:a16="http://schemas.microsoft.com/office/drawing/2014/main" id="{9EAF47B3-C34E-744F-B150-FC053A29E84A}"/>
              </a:ext>
            </a:extLst>
          </p:cNvPr>
          <p:cNvCxnSpPr>
            <a:cxnSpLocks/>
          </p:cNvCxnSpPr>
          <p:nvPr/>
        </p:nvCxnSpPr>
        <p:spPr>
          <a:xfrm>
            <a:off x="7239000" y="2077998"/>
            <a:ext cx="228600" cy="247114"/>
          </a:xfrm>
          <a:prstGeom prst="straightConnector1">
            <a:avLst/>
          </a:prstGeom>
          <a:ln w="44450" cmpd="sng">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B604AB10-DDCC-314A-9AB2-DC5976EEB558}"/>
              </a:ext>
            </a:extLst>
          </p:cNvPr>
          <p:cNvSpPr/>
          <p:nvPr/>
        </p:nvSpPr>
        <p:spPr>
          <a:xfrm>
            <a:off x="4724400" y="1828800"/>
            <a:ext cx="2595582" cy="369332"/>
          </a:xfrm>
          <a:prstGeom prst="rect">
            <a:avLst/>
          </a:prstGeom>
        </p:spPr>
        <p:txBody>
          <a:bodyPr wrap="none">
            <a:spAutoFit/>
          </a:bodyPr>
          <a:lstStyle/>
          <a:p>
            <a:r>
              <a:rPr kumimoji="1" lang="en-US" altLang="zh-CN" dirty="0">
                <a:solidFill>
                  <a:srgbClr val="000000"/>
                </a:solidFill>
                <a:latin typeface="Times" pitchFamily="2" charset="0"/>
                <a:cs typeface="Arial" panose="020B0604020202020204" pitchFamily="34" charset="0"/>
              </a:rPr>
              <a:t>when</a:t>
            </a:r>
            <a:r>
              <a:rPr kumimoji="1" lang="zh-CN" altLang="en-US" dirty="0">
                <a:solidFill>
                  <a:srgbClr val="000000"/>
                </a:solidFill>
                <a:latin typeface="Times" pitchFamily="2" charset="0"/>
                <a:cs typeface="Arial" panose="020B0604020202020204" pitchFamily="34" charset="0"/>
              </a:rPr>
              <a:t> </a:t>
            </a:r>
            <a:r>
              <a:rPr kumimoji="1" lang="en-US" altLang="zh-CN" dirty="0">
                <a:solidFill>
                  <a:srgbClr val="000000"/>
                </a:solidFill>
                <a:latin typeface="Times" pitchFamily="2" charset="0"/>
                <a:cs typeface="Arial" panose="020B0604020202020204" pitchFamily="34" charset="0"/>
              </a:rPr>
              <a:t>the</a:t>
            </a:r>
            <a:r>
              <a:rPr kumimoji="1" lang="zh-CN" altLang="en-US" dirty="0">
                <a:solidFill>
                  <a:srgbClr val="000000"/>
                </a:solidFill>
                <a:latin typeface="Times" pitchFamily="2" charset="0"/>
                <a:cs typeface="Arial" panose="020B0604020202020204" pitchFamily="34" charset="0"/>
              </a:rPr>
              <a:t> </a:t>
            </a:r>
            <a:r>
              <a:rPr kumimoji="1" lang="en-US" altLang="zh-CN" dirty="0">
                <a:solidFill>
                  <a:srgbClr val="000000"/>
                </a:solidFill>
                <a:latin typeface="Times" pitchFamily="2" charset="0"/>
                <a:cs typeface="Arial" panose="020B0604020202020204" pitchFamily="34" charset="0"/>
              </a:rPr>
              <a:t>thief</a:t>
            </a:r>
            <a:r>
              <a:rPr kumimoji="1" lang="zh-CN" altLang="en-US" dirty="0">
                <a:solidFill>
                  <a:srgbClr val="000000"/>
                </a:solidFill>
                <a:latin typeface="Times" pitchFamily="2" charset="0"/>
                <a:cs typeface="Arial" panose="020B0604020202020204" pitchFamily="34" charset="0"/>
              </a:rPr>
              <a:t> </a:t>
            </a:r>
            <a:r>
              <a:rPr kumimoji="1" lang="en-US" altLang="zh-CN" dirty="0">
                <a:solidFill>
                  <a:srgbClr val="000000"/>
                </a:solidFill>
                <a:latin typeface="Times" pitchFamily="2" charset="0"/>
                <a:cs typeface="Arial" panose="020B0604020202020204" pitchFamily="34" charset="0"/>
              </a:rPr>
              <a:t>was</a:t>
            </a:r>
            <a:r>
              <a:rPr kumimoji="1" lang="zh-CN" altLang="en-US" dirty="0">
                <a:solidFill>
                  <a:srgbClr val="000000"/>
                </a:solidFill>
                <a:latin typeface="Times" pitchFamily="2" charset="0"/>
                <a:cs typeface="Arial" panose="020B0604020202020204" pitchFamily="34" charset="0"/>
              </a:rPr>
              <a:t> </a:t>
            </a:r>
            <a:r>
              <a:rPr kumimoji="1" lang="en-US" altLang="zh-CN" dirty="0">
                <a:solidFill>
                  <a:srgbClr val="000000"/>
                </a:solidFill>
                <a:latin typeface="Times" pitchFamily="2" charset="0"/>
                <a:cs typeface="Arial" panose="020B0604020202020204" pitchFamily="34" charset="0"/>
              </a:rPr>
              <a:t>caught</a:t>
            </a:r>
            <a:endParaRPr lang="zh-CN" altLang="en-US" dirty="0">
              <a:latin typeface="Times" pitchFamily="2" charset="0"/>
            </a:endParaRPr>
          </a:p>
        </p:txBody>
      </p:sp>
      <p:sp>
        <p:nvSpPr>
          <p:cNvPr id="10" name="Rectangle 10">
            <a:extLst>
              <a:ext uri="{FF2B5EF4-FFF2-40B4-BE49-F238E27FC236}">
                <a16:creationId xmlns:a16="http://schemas.microsoft.com/office/drawing/2014/main" id="{47F56C87-3899-AF41-B28C-97C75350D152}"/>
              </a:ext>
            </a:extLst>
          </p:cNvPr>
          <p:cNvSpPr/>
          <p:nvPr/>
        </p:nvSpPr>
        <p:spPr>
          <a:xfrm>
            <a:off x="2590800" y="2205506"/>
            <a:ext cx="1143000" cy="4259826"/>
          </a:xfrm>
          <a:prstGeom prst="rect">
            <a:avLst/>
          </a:prstGeom>
          <a:noFill/>
          <a:ln w="38100" cmpd="sng">
            <a:solidFill>
              <a:srgbClr val="C0000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endParaRPr kumimoji="1" lang="en-US" altLang="zh-CN" dirty="0">
              <a:solidFill>
                <a:srgbClr val="000000"/>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631E1037-04DE-C442-BA36-895A2C701878}"/>
              </a:ext>
            </a:extLst>
          </p:cNvPr>
          <p:cNvSpPr/>
          <p:nvPr/>
        </p:nvSpPr>
        <p:spPr>
          <a:xfrm>
            <a:off x="4572000" y="2207964"/>
            <a:ext cx="1037034" cy="4259826"/>
          </a:xfrm>
          <a:prstGeom prst="rect">
            <a:avLst/>
          </a:prstGeom>
          <a:noFill/>
          <a:ln w="38100" cmpd="sng">
            <a:solidFill>
              <a:srgbClr val="C0000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endParaRPr kumimoji="1" lang="en-US" altLang="zh-CN" dirty="0">
              <a:solidFill>
                <a:srgbClr val="000000"/>
              </a:solidFill>
              <a:latin typeface="Arial" panose="020B0604020202020204" pitchFamily="34" charset="0"/>
              <a:cs typeface="Arial" panose="020B0604020202020204" pitchFamily="34" charset="0"/>
            </a:endParaRPr>
          </a:p>
        </p:txBody>
      </p:sp>
      <p:sp>
        <p:nvSpPr>
          <p:cNvPr id="12" name="Rectangle 10">
            <a:extLst>
              <a:ext uri="{FF2B5EF4-FFF2-40B4-BE49-F238E27FC236}">
                <a16:creationId xmlns:a16="http://schemas.microsoft.com/office/drawing/2014/main" id="{EE3BA748-AFAF-2642-9773-CA50DE03BA74}"/>
              </a:ext>
            </a:extLst>
          </p:cNvPr>
          <p:cNvSpPr/>
          <p:nvPr/>
        </p:nvSpPr>
        <p:spPr>
          <a:xfrm>
            <a:off x="6781799" y="2189411"/>
            <a:ext cx="611991" cy="4259826"/>
          </a:xfrm>
          <a:prstGeom prst="rect">
            <a:avLst/>
          </a:prstGeom>
          <a:noFill/>
          <a:ln w="38100" cmpd="sng">
            <a:solidFill>
              <a:srgbClr val="C0000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endParaRPr kumimoji="1" lang="en-US" altLang="zh-CN" dirty="0">
              <a:solidFill>
                <a:srgbClr val="000000"/>
              </a:solidFill>
              <a:latin typeface="Arial" panose="020B0604020202020204" pitchFamily="34" charset="0"/>
              <a:cs typeface="Arial" panose="020B0604020202020204" pitchFamily="34" charset="0"/>
            </a:endParaRPr>
          </a:p>
        </p:txBody>
      </p:sp>
      <p:sp>
        <p:nvSpPr>
          <p:cNvPr id="13" name="Rectangle 2">
            <a:extLst>
              <a:ext uri="{FF2B5EF4-FFF2-40B4-BE49-F238E27FC236}">
                <a16:creationId xmlns:a16="http://schemas.microsoft.com/office/drawing/2014/main" id="{D5B507FD-D9ED-3344-9EB5-3E2126C79D77}"/>
              </a:ext>
            </a:extLst>
          </p:cNvPr>
          <p:cNvSpPr/>
          <p:nvPr/>
        </p:nvSpPr>
        <p:spPr>
          <a:xfrm>
            <a:off x="305192" y="918728"/>
            <a:ext cx="9389268" cy="830997"/>
          </a:xfrm>
          <a:prstGeom prst="rect">
            <a:avLst/>
          </a:prstGeom>
        </p:spPr>
        <p:txBody>
          <a:bodyPr wrap="square">
            <a:spAutoFit/>
          </a:bodyPr>
          <a:lstStyle/>
          <a:p>
            <a:pPr marL="342900" indent="-342900">
              <a:buClr>
                <a:srgbClr val="C00000"/>
              </a:buClr>
              <a:buFont typeface="Zapf Dingbats"/>
              <a:buChar char="❑"/>
            </a:pPr>
            <a:r>
              <a:rPr kumimoji="1" lang="en-US" altLang="zh-CN" sz="2400" dirty="0">
                <a:solidFill>
                  <a:srgbClr val="000000"/>
                </a:solidFill>
                <a:latin typeface="Times" pitchFamily="2" charset="0"/>
                <a:ea typeface="Microsoft YaHei" panose="020B0503020204020204" pitchFamily="34" charset="-122"/>
                <a:cs typeface="Arial" panose="020B0604020202020204" pitchFamily="34" charset="0"/>
              </a:rPr>
              <a:t>Our work has been applied by State Grid of China to</a:t>
            </a:r>
            <a:r>
              <a:rPr kumimoji="1" lang="zh-CN" altLang="en-US" sz="2400" dirty="0">
                <a:solidFill>
                  <a:srgbClr val="000000"/>
                </a:solidFill>
                <a:latin typeface="Times" pitchFamily="2" charset="0"/>
                <a:ea typeface="Microsoft YaHei" panose="020B0503020204020204" pitchFamily="34" charset="-122"/>
                <a:cs typeface="Arial" panose="020B0604020202020204" pitchFamily="34" charset="0"/>
              </a:rPr>
              <a:t> </a:t>
            </a:r>
            <a:r>
              <a:rPr kumimoji="1" lang="en-US" altLang="zh-CN" sz="2400" dirty="0">
                <a:solidFill>
                  <a:srgbClr val="000000"/>
                </a:solidFill>
                <a:latin typeface="Times" pitchFamily="2" charset="0"/>
                <a:ea typeface="Microsoft YaHei" panose="020B0503020204020204" pitchFamily="34" charset="-122"/>
                <a:cs typeface="Arial" panose="020B0604020202020204" pitchFamily="34" charset="0"/>
              </a:rPr>
              <a:t>successfully catch electricity thieves in Hangzhou with a precision of </a:t>
            </a:r>
            <a:r>
              <a:rPr lang="en-US" altLang="zh-CN" sz="2400" dirty="0">
                <a:solidFill>
                  <a:srgbClr val="C00000"/>
                </a:solidFill>
                <a:latin typeface="Times" pitchFamily="2" charset="0"/>
                <a:ea typeface="Microsoft YaHei" panose="020B0503020204020204" pitchFamily="34" charset="-122"/>
              </a:rPr>
              <a:t>15%</a:t>
            </a:r>
            <a:r>
              <a:rPr kumimoji="1" lang="en-US" altLang="zh-CN" sz="2400" dirty="0">
                <a:solidFill>
                  <a:srgbClr val="FF0000"/>
                </a:solidFill>
                <a:latin typeface="Times" pitchFamily="2" charset="0"/>
                <a:ea typeface="Microsoft YaHei" panose="020B0503020204020204" pitchFamily="34" charset="-122"/>
                <a:cs typeface="Arial" panose="020B0604020202020204" pitchFamily="34" charset="0"/>
              </a:rPr>
              <a:t> </a:t>
            </a:r>
            <a:endParaRPr lang="zh-CN" altLang="en-US" sz="2400" dirty="0">
              <a:latin typeface="Times" pitchFamily="2" charset="0"/>
              <a:ea typeface="Microsoft YaHei" panose="020B0503020204020204" pitchFamily="34" charset="-122"/>
            </a:endParaRPr>
          </a:p>
        </p:txBody>
      </p:sp>
    </p:spTree>
    <p:extLst>
      <p:ext uri="{BB962C8B-B14F-4D97-AF65-F5344CB8AC3E}">
        <p14:creationId xmlns:p14="http://schemas.microsoft.com/office/powerpoint/2010/main" val="385461172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DF28EE1-742D-974A-921B-B1EEDE813976}"/>
              </a:ext>
            </a:extLst>
          </p:cNvPr>
          <p:cNvSpPr>
            <a:spLocks noGrp="1"/>
          </p:cNvSpPr>
          <p:nvPr>
            <p:ph type="title"/>
          </p:nvPr>
        </p:nvSpPr>
        <p:spPr/>
        <p:txBody>
          <a:bodyPr/>
          <a:lstStyle/>
          <a:p>
            <a:r>
              <a:rPr kumimoji="1" lang="en-US" altLang="zh-CN" b="1" dirty="0">
                <a:latin typeface="Times" pitchFamily="2" charset="0"/>
              </a:rPr>
              <a:t>Conclusions</a:t>
            </a:r>
            <a:endParaRPr kumimoji="1" lang="zh-CN" altLang="en-US" b="1" dirty="0">
              <a:latin typeface="Times" pitchFamily="2" charset="0"/>
            </a:endParaRPr>
          </a:p>
        </p:txBody>
      </p:sp>
      <p:sp>
        <p:nvSpPr>
          <p:cNvPr id="3" name="内容占位符 2">
            <a:extLst>
              <a:ext uri="{FF2B5EF4-FFF2-40B4-BE49-F238E27FC236}">
                <a16:creationId xmlns:a16="http://schemas.microsoft.com/office/drawing/2014/main" id="{4F913E4B-E7EF-4949-BD92-72E22482FBAC}"/>
              </a:ext>
            </a:extLst>
          </p:cNvPr>
          <p:cNvSpPr>
            <a:spLocks noGrp="1"/>
          </p:cNvSpPr>
          <p:nvPr>
            <p:ph idx="1"/>
          </p:nvPr>
        </p:nvSpPr>
        <p:spPr>
          <a:xfrm>
            <a:off x="350878" y="1196976"/>
            <a:ext cx="9139237" cy="4899024"/>
          </a:xfrm>
        </p:spPr>
        <p:txBody>
          <a:bodyPr/>
          <a:lstStyle/>
          <a:p>
            <a:pPr>
              <a:buClr>
                <a:srgbClr val="C00000"/>
              </a:buClr>
              <a:buFont typeface="Zapf Dingbats"/>
              <a:buChar char="❑"/>
            </a:pPr>
            <a:r>
              <a:rPr kumimoji="1" lang="en-US" altLang="zh-CN" sz="2000" dirty="0">
                <a:latin typeface="Times" pitchFamily="2" charset="0"/>
              </a:rPr>
              <a:t>Analyze </a:t>
            </a:r>
            <a:r>
              <a:rPr kumimoji="1" lang="en-US" altLang="zh-CN" sz="2000" dirty="0">
                <a:solidFill>
                  <a:srgbClr val="C00000"/>
                </a:solidFill>
                <a:latin typeface="Times" pitchFamily="2" charset="0"/>
              </a:rPr>
              <a:t>electricity-theft behaviors </a:t>
            </a:r>
            <a:r>
              <a:rPr kumimoji="1" lang="en-US" altLang="zh-CN" sz="2000" dirty="0">
                <a:latin typeface="Times" pitchFamily="2" charset="0"/>
              </a:rPr>
              <a:t>from </a:t>
            </a:r>
            <a:r>
              <a:rPr kumimoji="1" lang="en-US" altLang="zh-CN" sz="2000" dirty="0">
                <a:solidFill>
                  <a:srgbClr val="C00000"/>
                </a:solidFill>
                <a:latin typeface="Times" pitchFamily="2" charset="0"/>
              </a:rPr>
              <a:t>three distinct levels </a:t>
            </a:r>
            <a:r>
              <a:rPr kumimoji="1" lang="en-US" altLang="zh-CN" sz="2000" dirty="0">
                <a:latin typeface="Times" pitchFamily="2" charset="0"/>
              </a:rPr>
              <a:t>of information based on </a:t>
            </a:r>
            <a:r>
              <a:rPr kumimoji="1" lang="en-US" altLang="zh-CN" sz="2000" dirty="0">
                <a:solidFill>
                  <a:srgbClr val="C00000"/>
                </a:solidFill>
                <a:latin typeface="Times" pitchFamily="2" charset="0"/>
              </a:rPr>
              <a:t>multi-source data</a:t>
            </a:r>
            <a:r>
              <a:rPr kumimoji="1" lang="en-US" altLang="zh-CN" sz="2000" dirty="0">
                <a:latin typeface="Times" pitchFamily="2" charset="0"/>
              </a:rPr>
              <a:t>;</a:t>
            </a:r>
          </a:p>
          <a:p>
            <a:pPr>
              <a:buClr>
                <a:srgbClr val="C00000"/>
              </a:buClr>
              <a:buFont typeface="Zapf Dingbats"/>
              <a:buChar char="❑"/>
            </a:pPr>
            <a:r>
              <a:rPr kumimoji="1" lang="en-US" altLang="zh-CN" sz="2000" dirty="0">
                <a:latin typeface="Times" pitchFamily="2" charset="0"/>
              </a:rPr>
              <a:t>Propose the </a:t>
            </a:r>
            <a:r>
              <a:rPr kumimoji="1" lang="en-US" altLang="zh-CN" sz="2000" dirty="0">
                <a:solidFill>
                  <a:srgbClr val="C00000"/>
                </a:solidFill>
                <a:latin typeface="Times" pitchFamily="2" charset="0"/>
              </a:rPr>
              <a:t>Hierarchical Electricity-theft Behavior Recognition (HEBR)</a:t>
            </a:r>
            <a:r>
              <a:rPr kumimoji="1" lang="en-US" altLang="zh-CN" sz="2000" dirty="0">
                <a:latin typeface="Times" pitchFamily="2" charset="0"/>
              </a:rPr>
              <a:t> model</a:t>
            </a:r>
            <a:r>
              <a:rPr kumimoji="1" lang="zh-CN" altLang="en-US" sz="2000" dirty="0">
                <a:latin typeface="Times" pitchFamily="2" charset="0"/>
              </a:rPr>
              <a:t> </a:t>
            </a:r>
            <a:r>
              <a:rPr kumimoji="1" lang="en-US" altLang="zh-CN" sz="2000" dirty="0">
                <a:latin typeface="Times" pitchFamily="2" charset="0"/>
              </a:rPr>
              <a:t>based on observational studies, which identifies electricity theft by fusing different levels of information, and validate its effectiveness using a real-world dataset;</a:t>
            </a:r>
          </a:p>
          <a:p>
            <a:pPr>
              <a:buClr>
                <a:srgbClr val="C00000"/>
              </a:buClr>
              <a:buFont typeface="Zapf Dingbats"/>
              <a:buChar char="❑"/>
            </a:pPr>
            <a:r>
              <a:rPr kumimoji="1" lang="en-US" altLang="zh-CN" sz="2000" dirty="0">
                <a:latin typeface="Times" pitchFamily="2" charset="0"/>
              </a:rPr>
              <a:t>Apply HEBR to catch electricity thieves </a:t>
            </a:r>
            <a:r>
              <a:rPr kumimoji="1" lang="en-US" altLang="zh-CN" sz="2000" dirty="0">
                <a:solidFill>
                  <a:srgbClr val="C00000"/>
                </a:solidFill>
                <a:latin typeface="Times" pitchFamily="2" charset="0"/>
              </a:rPr>
              <a:t>on-site</a:t>
            </a:r>
            <a:r>
              <a:rPr kumimoji="1" lang="en-US" altLang="zh-CN" sz="2000" dirty="0">
                <a:latin typeface="Times" pitchFamily="2" charset="0"/>
              </a:rPr>
              <a:t> and achieve significant performance improvements.</a:t>
            </a:r>
          </a:p>
          <a:p>
            <a:pPr marL="0" indent="0">
              <a:buNone/>
            </a:pPr>
            <a:endParaRPr kumimoji="1" lang="en-US" altLang="zh-CN" sz="2400" dirty="0">
              <a:latin typeface="Times" pitchFamily="2" charset="0"/>
            </a:endParaRPr>
          </a:p>
          <a:p>
            <a:pPr marL="0" indent="0">
              <a:buNone/>
            </a:pPr>
            <a:r>
              <a:rPr kumimoji="1" lang="en-US" altLang="zh-CN" sz="2400" b="1" dirty="0">
                <a:latin typeface="Microsoft YaHei" panose="020B0503020204020204" pitchFamily="34" charset="-122"/>
                <a:ea typeface="Microsoft YaHei" panose="020B0503020204020204" pitchFamily="34" charset="-122"/>
              </a:rPr>
              <a:t>THANKS</a:t>
            </a:r>
            <a:r>
              <a:rPr kumimoji="1" lang="zh-CN" altLang="en-US" sz="2400" b="1" dirty="0">
                <a:latin typeface="Microsoft YaHei" panose="020B0503020204020204" pitchFamily="34" charset="-122"/>
                <a:ea typeface="Microsoft YaHei" panose="020B0503020204020204" pitchFamily="34" charset="-122"/>
              </a:rPr>
              <a:t>  </a:t>
            </a:r>
            <a:r>
              <a:rPr kumimoji="1" lang="en-US" altLang="zh-CN" sz="2400" b="1" dirty="0">
                <a:latin typeface="Microsoft YaHei" panose="020B0503020204020204" pitchFamily="34" charset="-122"/>
                <a:ea typeface="Microsoft YaHei" panose="020B0503020204020204" pitchFamily="34" charset="-122"/>
              </a:rPr>
              <a:t>|</a:t>
            </a:r>
          </a:p>
          <a:p>
            <a:pPr marL="0" indent="0">
              <a:buNone/>
            </a:pPr>
            <a:endParaRPr kumimoji="1" lang="en-US" altLang="zh-CN" sz="1800" dirty="0">
              <a:latin typeface="Times" pitchFamily="2" charset="0"/>
            </a:endParaRPr>
          </a:p>
          <a:p>
            <a:pPr marL="0" indent="0">
              <a:buNone/>
            </a:pPr>
            <a:r>
              <a:rPr kumimoji="1" lang="en-US" altLang="zh-CN" sz="2000" dirty="0">
                <a:solidFill>
                  <a:srgbClr val="0262AA"/>
                </a:solidFill>
                <a:latin typeface="Times" pitchFamily="2" charset="0"/>
              </a:rPr>
              <a:t>Released</a:t>
            </a:r>
            <a:r>
              <a:rPr kumimoji="1" lang="zh-CN" altLang="en-US" sz="2000" dirty="0">
                <a:solidFill>
                  <a:srgbClr val="0262AA"/>
                </a:solidFill>
                <a:latin typeface="Times" pitchFamily="2" charset="0"/>
              </a:rPr>
              <a:t> </a:t>
            </a:r>
            <a:r>
              <a:rPr kumimoji="1" lang="en-US" altLang="zh-CN" sz="2000" dirty="0">
                <a:solidFill>
                  <a:srgbClr val="0262AA"/>
                </a:solidFill>
                <a:latin typeface="Times" pitchFamily="2" charset="0"/>
              </a:rPr>
              <a:t>codes: </a:t>
            </a:r>
            <a:r>
              <a:rPr kumimoji="1" lang="en-US" altLang="zh-CN" sz="2000" b="1" i="1" dirty="0">
                <a:solidFill>
                  <a:srgbClr val="0262AA"/>
                </a:solidFill>
                <a:latin typeface="Times" pitchFamily="2" charset="0"/>
              </a:rPr>
              <a:t>https://</a:t>
            </a:r>
            <a:r>
              <a:rPr kumimoji="1" lang="en-US" altLang="zh-CN" sz="2000" b="1" i="1" dirty="0" err="1">
                <a:solidFill>
                  <a:srgbClr val="0262AA"/>
                </a:solidFill>
                <a:latin typeface="Times" pitchFamily="2" charset="0"/>
              </a:rPr>
              <a:t>github.com</a:t>
            </a:r>
            <a:r>
              <a:rPr kumimoji="1" lang="en-US" altLang="zh-CN" sz="2000" b="1" i="1" dirty="0">
                <a:solidFill>
                  <a:srgbClr val="0262AA"/>
                </a:solidFill>
                <a:latin typeface="Times" pitchFamily="2" charset="0"/>
              </a:rPr>
              <a:t>/</a:t>
            </a:r>
            <a:r>
              <a:rPr kumimoji="1" lang="en-US" altLang="zh-CN" sz="2000" b="1" i="1" dirty="0" err="1">
                <a:solidFill>
                  <a:srgbClr val="0262AA"/>
                </a:solidFill>
                <a:latin typeface="Times" pitchFamily="2" charset="0"/>
              </a:rPr>
              <a:t>zjunet</a:t>
            </a:r>
            <a:r>
              <a:rPr kumimoji="1" lang="en-US" altLang="zh-CN" sz="2000" b="1" i="1" dirty="0">
                <a:solidFill>
                  <a:srgbClr val="0262AA"/>
                </a:solidFill>
                <a:latin typeface="Times" pitchFamily="2" charset="0"/>
              </a:rPr>
              <a:t>/HEBR</a:t>
            </a:r>
          </a:p>
          <a:p>
            <a:pPr marL="0" indent="0">
              <a:buNone/>
            </a:pPr>
            <a:r>
              <a:rPr kumimoji="1" lang="en-US" altLang="zh-CN" sz="2000" dirty="0">
                <a:solidFill>
                  <a:srgbClr val="0262AA"/>
                </a:solidFill>
                <a:latin typeface="Times" pitchFamily="2" charset="0"/>
              </a:rPr>
              <a:t>More</a:t>
            </a:r>
            <a:r>
              <a:rPr kumimoji="1" lang="zh-CN" altLang="en-US" sz="2000" dirty="0">
                <a:solidFill>
                  <a:srgbClr val="0262AA"/>
                </a:solidFill>
                <a:latin typeface="Times" pitchFamily="2" charset="0"/>
              </a:rPr>
              <a:t> </a:t>
            </a:r>
            <a:r>
              <a:rPr kumimoji="1" lang="en-US" altLang="zh-CN" sz="2000" dirty="0">
                <a:solidFill>
                  <a:srgbClr val="0262AA"/>
                </a:solidFill>
                <a:latin typeface="Times" pitchFamily="2" charset="0"/>
              </a:rPr>
              <a:t>relevant</a:t>
            </a:r>
            <a:r>
              <a:rPr kumimoji="1" lang="zh-CN" altLang="en-US" sz="2000" dirty="0">
                <a:solidFill>
                  <a:srgbClr val="0262AA"/>
                </a:solidFill>
                <a:latin typeface="Times" pitchFamily="2" charset="0"/>
              </a:rPr>
              <a:t> </a:t>
            </a:r>
            <a:r>
              <a:rPr kumimoji="1" lang="en-US" altLang="zh-CN" sz="2000" dirty="0">
                <a:solidFill>
                  <a:srgbClr val="0262AA"/>
                </a:solidFill>
                <a:latin typeface="Times" pitchFamily="2" charset="0"/>
              </a:rPr>
              <a:t>research</a:t>
            </a:r>
            <a:r>
              <a:rPr kumimoji="1" lang="zh-CN" altLang="en-US" sz="2000" dirty="0">
                <a:solidFill>
                  <a:srgbClr val="0262AA"/>
                </a:solidFill>
                <a:latin typeface="Times" pitchFamily="2" charset="0"/>
              </a:rPr>
              <a:t> </a:t>
            </a:r>
            <a:r>
              <a:rPr kumimoji="1" lang="en-US" altLang="zh-CN" sz="2000" dirty="0">
                <a:solidFill>
                  <a:srgbClr val="0262AA"/>
                </a:solidFill>
                <a:latin typeface="Times" pitchFamily="2" charset="0"/>
              </a:rPr>
              <a:t>of</a:t>
            </a:r>
            <a:r>
              <a:rPr kumimoji="1" lang="zh-CN" altLang="en-US" sz="2000" dirty="0">
                <a:solidFill>
                  <a:srgbClr val="0262AA"/>
                </a:solidFill>
                <a:latin typeface="Times" pitchFamily="2" charset="0"/>
              </a:rPr>
              <a:t> </a:t>
            </a:r>
            <a:r>
              <a:rPr kumimoji="1" lang="en-US" altLang="zh-CN" sz="2000" dirty="0">
                <a:solidFill>
                  <a:srgbClr val="0262AA"/>
                </a:solidFill>
                <a:latin typeface="Times" pitchFamily="2" charset="0"/>
              </a:rPr>
              <a:t>our</a:t>
            </a:r>
            <a:r>
              <a:rPr kumimoji="1" lang="zh-CN" altLang="en-US" sz="2000" dirty="0">
                <a:solidFill>
                  <a:srgbClr val="0262AA"/>
                </a:solidFill>
                <a:latin typeface="Times" pitchFamily="2" charset="0"/>
              </a:rPr>
              <a:t> </a:t>
            </a:r>
            <a:r>
              <a:rPr kumimoji="1" lang="en-US" altLang="zh-CN" sz="2000" dirty="0">
                <a:solidFill>
                  <a:srgbClr val="0262AA"/>
                </a:solidFill>
                <a:latin typeface="Times" pitchFamily="2" charset="0"/>
              </a:rPr>
              <a:t>group:</a:t>
            </a:r>
            <a:r>
              <a:rPr kumimoji="1" lang="zh-CN" altLang="en-US" sz="2000" dirty="0">
                <a:solidFill>
                  <a:srgbClr val="0262AA"/>
                </a:solidFill>
                <a:latin typeface="Times" pitchFamily="2" charset="0"/>
              </a:rPr>
              <a:t>  </a:t>
            </a:r>
            <a:r>
              <a:rPr kumimoji="1" lang="en-US" altLang="zh-CN" sz="2000" b="1" i="1" dirty="0">
                <a:solidFill>
                  <a:srgbClr val="0262AA"/>
                </a:solidFill>
                <a:latin typeface="Times" pitchFamily="2" charset="0"/>
              </a:rPr>
              <a:t>http://</a:t>
            </a:r>
            <a:r>
              <a:rPr kumimoji="1" lang="en-US" altLang="zh-CN" sz="2000" b="1" i="1" dirty="0" err="1">
                <a:solidFill>
                  <a:srgbClr val="0262AA"/>
                </a:solidFill>
                <a:latin typeface="Times" pitchFamily="2" charset="0"/>
              </a:rPr>
              <a:t>yangy.org</a:t>
            </a:r>
            <a:endParaRPr kumimoji="1" lang="en-US" altLang="zh-CN" sz="2000" b="1" i="1" dirty="0">
              <a:solidFill>
                <a:srgbClr val="0262AA"/>
              </a:solidFill>
              <a:latin typeface="Times" pitchFamily="2" charset="0"/>
            </a:endParaRPr>
          </a:p>
          <a:p>
            <a:pPr marL="0" indent="0">
              <a:buNone/>
            </a:pPr>
            <a:r>
              <a:rPr kumimoji="1" lang="en-US" altLang="zh-CN" sz="2000" dirty="0">
                <a:solidFill>
                  <a:srgbClr val="0262AA"/>
                </a:solidFill>
                <a:latin typeface="Times" pitchFamily="2" charset="0"/>
              </a:rPr>
              <a:t>Contact:</a:t>
            </a:r>
            <a:r>
              <a:rPr kumimoji="1" lang="zh-CN" altLang="en-US" sz="2000" dirty="0">
                <a:solidFill>
                  <a:srgbClr val="0262AA"/>
                </a:solidFill>
                <a:latin typeface="Times" pitchFamily="2" charset="0"/>
              </a:rPr>
              <a:t>  </a:t>
            </a:r>
            <a:r>
              <a:rPr kumimoji="1" lang="en-US" altLang="zh-CN" sz="2000" b="1" i="1" dirty="0" err="1">
                <a:solidFill>
                  <a:srgbClr val="0262AA"/>
                </a:solidFill>
                <a:latin typeface="Times" pitchFamily="2" charset="0"/>
              </a:rPr>
              <a:t>yangya@zju.edu.cn</a:t>
            </a:r>
            <a:endParaRPr kumimoji="1" lang="zh-CN" altLang="en-US" sz="2000" b="1" i="1" dirty="0">
              <a:solidFill>
                <a:srgbClr val="0262AA"/>
              </a:solidFill>
              <a:latin typeface="Times" pitchFamily="2" charset="0"/>
            </a:endParaRPr>
          </a:p>
        </p:txBody>
      </p:sp>
      <p:pic>
        <p:nvPicPr>
          <p:cNvPr id="4" name="Picture 3">
            <a:extLst>
              <a:ext uri="{FF2B5EF4-FFF2-40B4-BE49-F238E27FC236}">
                <a16:creationId xmlns:a16="http://schemas.microsoft.com/office/drawing/2014/main" id="{A70324F8-40A2-1340-A518-3156108419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8005" y="3707606"/>
            <a:ext cx="2464594" cy="2464594"/>
          </a:xfrm>
          <a:prstGeom prst="rect">
            <a:avLst/>
          </a:prstGeom>
        </p:spPr>
      </p:pic>
      <p:sp>
        <p:nvSpPr>
          <p:cNvPr id="5" name="矩形 4">
            <a:extLst>
              <a:ext uri="{FF2B5EF4-FFF2-40B4-BE49-F238E27FC236}">
                <a16:creationId xmlns:a16="http://schemas.microsoft.com/office/drawing/2014/main" id="{39B60F24-725E-0442-82AC-AF43034A269C}"/>
              </a:ext>
            </a:extLst>
          </p:cNvPr>
          <p:cNvSpPr/>
          <p:nvPr/>
        </p:nvSpPr>
        <p:spPr>
          <a:xfrm>
            <a:off x="2207899" y="3962400"/>
            <a:ext cx="947695" cy="461665"/>
          </a:xfrm>
          <a:prstGeom prst="rect">
            <a:avLst/>
          </a:prstGeom>
        </p:spPr>
        <p:txBody>
          <a:bodyPr wrap="none">
            <a:spAutoFit/>
          </a:bodyPr>
          <a:lstStyle/>
          <a:p>
            <a:pPr marL="0" indent="0">
              <a:buNone/>
            </a:pPr>
            <a:r>
              <a:rPr kumimoji="1" lang="en-US" altLang="zh-CN" sz="2400" b="1" dirty="0">
                <a:solidFill>
                  <a:srgbClr val="C00000"/>
                </a:solidFill>
                <a:latin typeface="Microsoft YaHei" panose="020B0503020204020204" pitchFamily="34" charset="-122"/>
                <a:ea typeface="Microsoft YaHei" panose="020B0503020204020204" pitchFamily="34" charset="-122"/>
              </a:rPr>
              <a:t>Q&amp;A</a:t>
            </a:r>
          </a:p>
        </p:txBody>
      </p:sp>
    </p:spTree>
    <p:extLst>
      <p:ext uri="{BB962C8B-B14F-4D97-AF65-F5344CB8AC3E}">
        <p14:creationId xmlns:p14="http://schemas.microsoft.com/office/powerpoint/2010/main" val="16172991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dissolve">
                                      <p:cBhvr>
                                        <p:cTn id="25" dur="500"/>
                                        <p:tgtEl>
                                          <p:spTgt spid="3">
                                            <p:txEl>
                                              <p:pRg st="6" end="6"/>
                                            </p:txEl>
                                          </p:spTgt>
                                        </p:tgtEl>
                                      </p:cBhvr>
                                    </p:animEffect>
                                  </p:childTnLst>
                                </p:cTn>
                              </p:par>
                              <p:par>
                                <p:cTn id="26" presetID="9"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dissolve">
                                      <p:cBhvr>
                                        <p:cTn id="28" dur="500"/>
                                        <p:tgtEl>
                                          <p:spTgt spid="3">
                                            <p:txEl>
                                              <p:pRg st="7" end="7"/>
                                            </p:txEl>
                                          </p:spTgt>
                                        </p:tgtEl>
                                      </p:cBhvr>
                                    </p:animEffect>
                                  </p:childTnLst>
                                </p:cTn>
                              </p:par>
                              <p:par>
                                <p:cTn id="29" presetID="9"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dissolve">
                                      <p:cBhvr>
                                        <p:cTn id="31" dur="500"/>
                                        <p:tgtEl>
                                          <p:spTgt spid="3">
                                            <p:txEl>
                                              <p:pRg st="8" end="8"/>
                                            </p:txEl>
                                          </p:spTgt>
                                        </p:tgtEl>
                                      </p:cBhvr>
                                    </p:animEffect>
                                  </p:childTnLst>
                                </p:cTn>
                              </p:par>
                              <p:par>
                                <p:cTn id="32" presetID="9"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dissolv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z="3200" b="1" dirty="0">
                <a:latin typeface="Times" pitchFamily="2" charset="0"/>
                <a:ea typeface="黑体"/>
                <a:cs typeface="黑体"/>
              </a:rPr>
              <a:t>Background</a:t>
            </a:r>
          </a:p>
        </p:txBody>
      </p:sp>
      <p:sp>
        <p:nvSpPr>
          <p:cNvPr id="3" name="Content Placeholder 2"/>
          <p:cNvSpPr>
            <a:spLocks noGrp="1"/>
          </p:cNvSpPr>
          <p:nvPr>
            <p:ph idx="1"/>
          </p:nvPr>
        </p:nvSpPr>
        <p:spPr>
          <a:xfrm>
            <a:off x="350878" y="981075"/>
            <a:ext cx="5668922" cy="5145089"/>
          </a:xfrm>
        </p:spPr>
        <p:txBody>
          <a:bodyPr/>
          <a:lstStyle/>
          <a:p>
            <a:endParaRPr lang="en-US" altLang="zh-CN" sz="1500" dirty="0">
              <a:latin typeface="Times" pitchFamily="2" charset="0"/>
              <a:ea typeface="黑体"/>
              <a:cs typeface="Arial"/>
            </a:endParaRPr>
          </a:p>
          <a:p>
            <a:pPr>
              <a:buClr>
                <a:srgbClr val="C00000"/>
              </a:buClr>
              <a:buFont typeface="Zapf Dingbats"/>
              <a:buChar char="❑"/>
            </a:pPr>
            <a:r>
              <a:rPr lang="en-US" altLang="zh-CN" sz="2800" b="1" dirty="0">
                <a:latin typeface="Times" pitchFamily="2" charset="0"/>
                <a:ea typeface="黑体"/>
                <a:cs typeface="Arial"/>
              </a:rPr>
              <a:t>Hardware-driven Methods</a:t>
            </a:r>
            <a:r>
              <a:rPr lang="en-US" altLang="zh-CN" sz="2800" baseline="30000" dirty="0">
                <a:latin typeface="Times" pitchFamily="2" charset="0"/>
                <a:ea typeface="黑体"/>
                <a:cs typeface="Arial"/>
              </a:rPr>
              <a:t>[2]</a:t>
            </a:r>
            <a:r>
              <a:rPr lang="en-US" altLang="zh-CN" sz="2800" dirty="0">
                <a:latin typeface="Times" pitchFamily="2" charset="0"/>
                <a:ea typeface="黑体"/>
                <a:cs typeface="Arial"/>
              </a:rPr>
              <a:t>:</a:t>
            </a:r>
            <a:r>
              <a:rPr lang="zh-CN" altLang="en-US" sz="2800" dirty="0">
                <a:latin typeface="Times" pitchFamily="2" charset="0"/>
                <a:ea typeface="黑体"/>
                <a:cs typeface="Arial"/>
              </a:rPr>
              <a:t> </a:t>
            </a:r>
            <a:endParaRPr lang="en-US" altLang="zh-CN" sz="2800" dirty="0">
              <a:latin typeface="Times" pitchFamily="2" charset="0"/>
              <a:ea typeface="黑体"/>
              <a:cs typeface="Arial"/>
            </a:endParaRPr>
          </a:p>
          <a:p>
            <a:pPr lvl="1"/>
            <a:r>
              <a:rPr lang="en-US" altLang="zh-CN" sz="2400" dirty="0">
                <a:latin typeface="Times" pitchFamily="2" charset="0"/>
                <a:ea typeface="黑体"/>
                <a:cs typeface="Arial"/>
              </a:rPr>
              <a:t>upgrade the meter structures;</a:t>
            </a:r>
          </a:p>
          <a:p>
            <a:pPr lvl="1"/>
            <a:r>
              <a:rPr lang="en-US" altLang="zh-CN" sz="2400" dirty="0">
                <a:latin typeface="Times" pitchFamily="2" charset="0"/>
                <a:ea typeface="黑体"/>
                <a:cs typeface="Arial"/>
              </a:rPr>
              <a:t>install a centralized;</a:t>
            </a:r>
          </a:p>
          <a:p>
            <a:pPr lvl="1"/>
            <a:r>
              <a:rPr lang="en-US" altLang="zh-CN" sz="2400" dirty="0">
                <a:latin typeface="Times" pitchFamily="2" charset="0"/>
                <a:ea typeface="黑体"/>
                <a:cs typeface="Arial"/>
              </a:rPr>
              <a:t>fully closed meter box.</a:t>
            </a:r>
          </a:p>
          <a:p>
            <a:pPr>
              <a:buFont typeface="Zapf Dingbats"/>
              <a:buChar char="❑"/>
            </a:pPr>
            <a:r>
              <a:rPr lang="en-US" altLang="zh-CN" sz="2800" b="1" dirty="0">
                <a:solidFill>
                  <a:srgbClr val="C00000"/>
                </a:solidFill>
                <a:latin typeface="Times" pitchFamily="2" charset="0"/>
                <a:ea typeface="黑体"/>
                <a:cs typeface="Arial"/>
              </a:rPr>
              <a:t>Drawbacks</a:t>
            </a:r>
            <a:r>
              <a:rPr lang="en-US" altLang="zh-CN" sz="2800" dirty="0">
                <a:solidFill>
                  <a:srgbClr val="C00000"/>
                </a:solidFill>
                <a:latin typeface="Times" pitchFamily="2" charset="0"/>
                <a:ea typeface="黑体"/>
                <a:cs typeface="Arial"/>
              </a:rPr>
              <a:t>:</a:t>
            </a:r>
          </a:p>
          <a:p>
            <a:pPr lvl="1"/>
            <a:r>
              <a:rPr lang="en-US" altLang="zh-CN" sz="2400" dirty="0">
                <a:latin typeface="Times" pitchFamily="2" charset="0"/>
                <a:ea typeface="黑体"/>
                <a:cs typeface="Arial"/>
              </a:rPr>
              <a:t>require expert </a:t>
            </a:r>
            <a:r>
              <a:rPr lang="en-US" altLang="zh-CN" sz="2400" dirty="0">
                <a:solidFill>
                  <a:srgbClr val="C00000"/>
                </a:solidFill>
                <a:latin typeface="Times" pitchFamily="2" charset="0"/>
                <a:ea typeface="黑体"/>
                <a:cs typeface="Arial"/>
              </a:rPr>
              <a:t>domain knowledge</a:t>
            </a:r>
            <a:r>
              <a:rPr lang="en-US" altLang="zh-CN" sz="2400" dirty="0">
                <a:latin typeface="Times" pitchFamily="2" charset="0"/>
                <a:ea typeface="黑体"/>
                <a:cs typeface="Arial"/>
              </a:rPr>
              <a:t>;</a:t>
            </a:r>
          </a:p>
          <a:p>
            <a:pPr lvl="1"/>
            <a:r>
              <a:rPr lang="en-US" altLang="zh-CN" sz="2400" dirty="0">
                <a:latin typeface="Times" pitchFamily="2" charset="0"/>
                <a:ea typeface="黑体"/>
                <a:cs typeface="Arial"/>
              </a:rPr>
              <a:t>hard to design a </a:t>
            </a:r>
            <a:r>
              <a:rPr lang="en-US" altLang="zh-CN" sz="2400" dirty="0">
                <a:solidFill>
                  <a:srgbClr val="C00000"/>
                </a:solidFill>
                <a:latin typeface="Times" pitchFamily="2" charset="0"/>
                <a:ea typeface="黑体"/>
                <a:cs typeface="Arial"/>
              </a:rPr>
              <a:t>general structure</a:t>
            </a:r>
            <a:r>
              <a:rPr lang="en-US" altLang="zh-CN" sz="2400" dirty="0">
                <a:latin typeface="Times" pitchFamily="2" charset="0"/>
                <a:ea typeface="黑体"/>
                <a:cs typeface="Arial"/>
              </a:rPr>
              <a:t>,</a:t>
            </a:r>
            <a:r>
              <a:rPr lang="zh-CN" altLang="en-US" sz="2400" dirty="0">
                <a:latin typeface="Times" pitchFamily="2" charset="0"/>
                <a:ea typeface="黑体"/>
                <a:cs typeface="Arial"/>
              </a:rPr>
              <a:t> </a:t>
            </a:r>
            <a:r>
              <a:rPr lang="en-US" altLang="zh-CN" sz="2400" dirty="0">
                <a:latin typeface="Times" pitchFamily="2" charset="0"/>
                <a:ea typeface="黑体"/>
                <a:cs typeface="Arial"/>
              </a:rPr>
              <a:t>due</a:t>
            </a:r>
            <a:r>
              <a:rPr lang="zh-CN" altLang="en-US" sz="2400" dirty="0">
                <a:latin typeface="Times" pitchFamily="2" charset="0"/>
                <a:ea typeface="黑体"/>
                <a:cs typeface="Arial"/>
              </a:rPr>
              <a:t> </a:t>
            </a:r>
            <a:r>
              <a:rPr lang="en-US" altLang="zh-CN" sz="2400" dirty="0">
                <a:latin typeface="Times" pitchFamily="2" charset="0"/>
                <a:ea typeface="黑体"/>
                <a:cs typeface="Arial"/>
              </a:rPr>
              <a:t>to</a:t>
            </a:r>
            <a:r>
              <a:rPr lang="zh-CN" altLang="en-US" sz="2400" dirty="0">
                <a:latin typeface="Times" pitchFamily="2" charset="0"/>
                <a:ea typeface="黑体"/>
                <a:cs typeface="Arial"/>
              </a:rPr>
              <a:t> </a:t>
            </a:r>
            <a:r>
              <a:rPr lang="en-US" altLang="zh-CN" sz="2400" dirty="0">
                <a:latin typeface="Times" pitchFamily="2" charset="0"/>
                <a:ea typeface="黑体"/>
                <a:cs typeface="Arial"/>
              </a:rPr>
              <a:t>the</a:t>
            </a:r>
            <a:r>
              <a:rPr lang="zh-CN" altLang="en-US" sz="2400" dirty="0">
                <a:latin typeface="Times" pitchFamily="2" charset="0"/>
                <a:ea typeface="黑体"/>
                <a:cs typeface="Arial"/>
              </a:rPr>
              <a:t> </a:t>
            </a:r>
            <a:r>
              <a:rPr lang="en-US" altLang="zh-CN" sz="2400" dirty="0">
                <a:latin typeface="Times" pitchFamily="2" charset="0"/>
                <a:ea typeface="黑体"/>
                <a:cs typeface="Arial"/>
              </a:rPr>
              <a:t>various</a:t>
            </a:r>
            <a:r>
              <a:rPr lang="zh-CN" altLang="en-US" sz="2400" dirty="0">
                <a:latin typeface="Times" pitchFamily="2" charset="0"/>
                <a:ea typeface="黑体"/>
                <a:cs typeface="Arial"/>
              </a:rPr>
              <a:t> </a:t>
            </a:r>
            <a:r>
              <a:rPr lang="en-US" altLang="zh-CN" sz="2400" dirty="0">
                <a:latin typeface="Times" pitchFamily="2" charset="0"/>
                <a:ea typeface="黑体"/>
                <a:cs typeface="Arial"/>
              </a:rPr>
              <a:t>pilfering tactics;</a:t>
            </a:r>
          </a:p>
          <a:p>
            <a:pPr lvl="1"/>
            <a:r>
              <a:rPr lang="en-US" altLang="zh-CN" sz="2400" dirty="0">
                <a:solidFill>
                  <a:srgbClr val="C00000"/>
                </a:solidFill>
                <a:latin typeface="Times" pitchFamily="2" charset="0"/>
                <a:ea typeface="黑体"/>
                <a:cs typeface="Arial"/>
              </a:rPr>
              <a:t>effectiveness</a:t>
            </a:r>
            <a:r>
              <a:rPr lang="zh-CN" altLang="en-US" sz="2400" dirty="0">
                <a:solidFill>
                  <a:srgbClr val="C00000"/>
                </a:solidFill>
                <a:latin typeface="Times" pitchFamily="2" charset="0"/>
                <a:ea typeface="黑体"/>
                <a:cs typeface="Arial"/>
              </a:rPr>
              <a:t> </a:t>
            </a:r>
            <a:r>
              <a:rPr lang="en-US" altLang="zh-CN" sz="2400" dirty="0">
                <a:solidFill>
                  <a:srgbClr val="C00000"/>
                </a:solidFill>
                <a:latin typeface="Times" pitchFamily="2" charset="0"/>
                <a:ea typeface="黑体"/>
                <a:cs typeface="Arial"/>
              </a:rPr>
              <a:t>loss </a:t>
            </a:r>
            <a:r>
              <a:rPr lang="en-US" altLang="zh-CN" sz="2400" dirty="0">
                <a:latin typeface="Times" pitchFamily="2" charset="0"/>
                <a:ea typeface="黑体"/>
                <a:cs typeface="Arial"/>
              </a:rPr>
              <a:t>once thieves change their tactics.</a:t>
            </a:r>
          </a:p>
        </p:txBody>
      </p:sp>
      <p:pic>
        <p:nvPicPr>
          <p:cNvPr id="21" name="图片 20">
            <a:extLst>
              <a:ext uri="{FF2B5EF4-FFF2-40B4-BE49-F238E27FC236}">
                <a16:creationId xmlns:a16="http://schemas.microsoft.com/office/drawing/2014/main" id="{5BF1D529-4A0A-8744-BD63-B772DBE095D3}"/>
              </a:ext>
            </a:extLst>
          </p:cNvPr>
          <p:cNvPicPr>
            <a:picLocks noChangeAspect="1"/>
          </p:cNvPicPr>
          <p:nvPr/>
        </p:nvPicPr>
        <p:blipFill>
          <a:blip r:embed="rId3"/>
          <a:stretch>
            <a:fillRect/>
          </a:stretch>
        </p:blipFill>
        <p:spPr>
          <a:xfrm>
            <a:off x="6248400" y="1752600"/>
            <a:ext cx="2901950" cy="3202152"/>
          </a:xfrm>
          <a:prstGeom prst="rect">
            <a:avLst/>
          </a:prstGeom>
        </p:spPr>
      </p:pic>
      <p:sp>
        <p:nvSpPr>
          <p:cNvPr id="22" name="Rectangle 3">
            <a:extLst>
              <a:ext uri="{FF2B5EF4-FFF2-40B4-BE49-F238E27FC236}">
                <a16:creationId xmlns:a16="http://schemas.microsoft.com/office/drawing/2014/main" id="{11341023-05C7-2047-AC5D-3A41B87C456C}"/>
              </a:ext>
            </a:extLst>
          </p:cNvPr>
          <p:cNvSpPr/>
          <p:nvPr/>
        </p:nvSpPr>
        <p:spPr>
          <a:xfrm>
            <a:off x="-1272" y="6324600"/>
            <a:ext cx="9907272" cy="46051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nSpc>
                <a:spcPct val="110000"/>
              </a:lnSpc>
            </a:pPr>
            <a:r>
              <a:rPr lang="en-US" altLang="zh-CN" sz="1100" dirty="0">
                <a:solidFill>
                  <a:schemeClr val="tx1"/>
                </a:solidFill>
                <a:latin typeface="Times" pitchFamily="2" charset="0"/>
                <a:cs typeface="Arial" panose="020B0604020202020204" pitchFamily="34" charset="0"/>
              </a:rPr>
              <a:t>[2]</a:t>
            </a:r>
            <a:r>
              <a:rPr lang="zh-CN" altLang="en-US" sz="1100" dirty="0">
                <a:solidFill>
                  <a:schemeClr val="tx1"/>
                </a:solidFill>
                <a:latin typeface="Times" pitchFamily="2" charset="0"/>
                <a:cs typeface="Arial" panose="020B0604020202020204" pitchFamily="34" charset="0"/>
              </a:rPr>
              <a:t> </a:t>
            </a:r>
            <a:r>
              <a:rPr lang="en-US" altLang="zh-CN" sz="1100" dirty="0">
                <a:solidFill>
                  <a:schemeClr val="tx1"/>
                </a:solidFill>
                <a:latin typeface="Times" pitchFamily="2" charset="0"/>
                <a:cs typeface="Arial" panose="020B0604020202020204" pitchFamily="34" charset="0"/>
              </a:rPr>
              <a:t>Li-Cai Guo, </a:t>
            </a:r>
            <a:r>
              <a:rPr lang="en-US" altLang="zh-CN" sz="1100" dirty="0" err="1">
                <a:solidFill>
                  <a:schemeClr val="tx1"/>
                </a:solidFill>
                <a:latin typeface="Times" pitchFamily="2" charset="0"/>
                <a:cs typeface="Arial" panose="020B0604020202020204" pitchFamily="34" charset="0"/>
              </a:rPr>
              <a:t>Zhi</a:t>
            </a:r>
            <a:r>
              <a:rPr lang="en-US" altLang="zh-CN" sz="1100" dirty="0">
                <a:solidFill>
                  <a:schemeClr val="tx1"/>
                </a:solidFill>
                <a:latin typeface="Times" pitchFamily="2" charset="0"/>
                <a:cs typeface="Arial" panose="020B0604020202020204" pitchFamily="34" charset="0"/>
              </a:rPr>
              <a:t>-Wei Peng, and </a:t>
            </a:r>
            <a:r>
              <a:rPr lang="en-US" altLang="zh-CN" sz="1100" dirty="0" err="1">
                <a:solidFill>
                  <a:schemeClr val="tx1"/>
                </a:solidFill>
                <a:latin typeface="Times" pitchFamily="2" charset="0"/>
                <a:cs typeface="Arial" panose="020B0604020202020204" pitchFamily="34" charset="0"/>
              </a:rPr>
              <a:t>Qiang</a:t>
            </a:r>
            <a:r>
              <a:rPr lang="en-US" altLang="zh-CN" sz="1100" dirty="0">
                <a:solidFill>
                  <a:schemeClr val="tx1"/>
                </a:solidFill>
                <a:latin typeface="Times" pitchFamily="2" charset="0"/>
                <a:cs typeface="Arial" panose="020B0604020202020204" pitchFamily="34" charset="0"/>
              </a:rPr>
              <a:t> Fan. 2010. A survey of electric energy metering and countermeasures to electric power stealing [J]. High Voltage Apparatus 46, 5 (2010), 86–88.</a:t>
            </a:r>
          </a:p>
        </p:txBody>
      </p:sp>
    </p:spTree>
    <p:extLst>
      <p:ext uri="{BB962C8B-B14F-4D97-AF65-F5344CB8AC3E}">
        <p14:creationId xmlns:p14="http://schemas.microsoft.com/office/powerpoint/2010/main" val="18323183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dissolve">
                                      <p:cBhvr>
                                        <p:cTn id="12" dur="500"/>
                                        <p:tgtEl>
                                          <p:spTgt spid="3">
                                            <p:txEl>
                                              <p:pRg st="3" end="3"/>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dissolve">
                                      <p:cBhvr>
                                        <p:cTn id="15" dur="500"/>
                                        <p:tgtEl>
                                          <p:spTgt spid="3">
                                            <p:txEl>
                                              <p:pRg st="4" end="4"/>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dissolve">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dissolve">
                                      <p:cBhvr>
                                        <p:cTn id="28" dur="500"/>
                                        <p:tgtEl>
                                          <p:spTgt spid="3">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dissolve">
                                      <p:cBhvr>
                                        <p:cTn id="33" dur="500"/>
                                        <p:tgtEl>
                                          <p:spTgt spid="3">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dissolve">
                                      <p:cBhvr>
                                        <p:cTn id="3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18D43E9F-4AD9-7C4A-A6F7-AE56F3735339}"/>
              </a:ext>
            </a:extLst>
          </p:cNvPr>
          <p:cNvPicPr>
            <a:picLocks noChangeAspect="1"/>
          </p:cNvPicPr>
          <p:nvPr/>
        </p:nvPicPr>
        <p:blipFill rotWithShape="1">
          <a:blip r:embed="rId3">
            <a:alphaModFix amt="20000"/>
            <a:extLst>
              <a:ext uri="{28A0092B-C50C-407E-A947-70E740481C1C}">
                <a14:useLocalDpi xmlns:a14="http://schemas.microsoft.com/office/drawing/2010/main"/>
              </a:ext>
            </a:extLst>
          </a:blip>
          <a:srcRect/>
          <a:stretch/>
        </p:blipFill>
        <p:spPr>
          <a:xfrm>
            <a:off x="652064" y="1653772"/>
            <a:ext cx="8796736" cy="3789363"/>
          </a:xfrm>
          <a:prstGeom prst="rect">
            <a:avLst/>
          </a:prstGeom>
        </p:spPr>
      </p:pic>
      <p:sp>
        <p:nvSpPr>
          <p:cNvPr id="2" name="Title 1"/>
          <p:cNvSpPr>
            <a:spLocks noGrp="1"/>
          </p:cNvSpPr>
          <p:nvPr>
            <p:ph type="title"/>
          </p:nvPr>
        </p:nvSpPr>
        <p:spPr/>
        <p:txBody>
          <a:bodyPr/>
          <a:lstStyle/>
          <a:p>
            <a:r>
              <a:rPr lang="en-US" altLang="zh-CN" sz="3200" b="1" dirty="0">
                <a:latin typeface="Times" pitchFamily="2" charset="0"/>
                <a:ea typeface="黑体"/>
                <a:cs typeface="黑体"/>
              </a:rPr>
              <a:t>Background</a:t>
            </a:r>
          </a:p>
        </p:txBody>
      </p:sp>
      <p:sp>
        <p:nvSpPr>
          <p:cNvPr id="3" name="Content Placeholder 2"/>
          <p:cNvSpPr>
            <a:spLocks noGrp="1"/>
          </p:cNvSpPr>
          <p:nvPr>
            <p:ph idx="1"/>
          </p:nvPr>
        </p:nvSpPr>
        <p:spPr>
          <a:xfrm>
            <a:off x="350878" y="828675"/>
            <a:ext cx="9097922" cy="4352925"/>
          </a:xfrm>
        </p:spPr>
        <p:txBody>
          <a:bodyPr/>
          <a:lstStyle/>
          <a:p>
            <a:endParaRPr lang="en-US" altLang="zh-CN" sz="1500" dirty="0">
              <a:latin typeface="Times" pitchFamily="2" charset="0"/>
              <a:ea typeface="黑体"/>
              <a:cs typeface="Arial"/>
            </a:endParaRPr>
          </a:p>
          <a:p>
            <a:pPr>
              <a:buClr>
                <a:srgbClr val="C00000"/>
              </a:buClr>
              <a:buFont typeface="Zapf Dingbats"/>
              <a:buChar char="❑"/>
            </a:pPr>
            <a:r>
              <a:rPr lang="en-US" altLang="zh-CN" sz="2800" b="1" dirty="0">
                <a:latin typeface="Times" pitchFamily="2" charset="0"/>
                <a:ea typeface="黑体"/>
                <a:cs typeface="Arial"/>
              </a:rPr>
              <a:t>Data-driven Methods</a:t>
            </a:r>
            <a:r>
              <a:rPr lang="en-US" altLang="zh-CN" sz="2800" baseline="30000" dirty="0">
                <a:latin typeface="Times" pitchFamily="2" charset="0"/>
                <a:ea typeface="黑体"/>
                <a:cs typeface="Arial"/>
              </a:rPr>
              <a:t>[3,</a:t>
            </a:r>
            <a:r>
              <a:rPr lang="zh-CN" altLang="en-US" sz="2800" baseline="30000" dirty="0">
                <a:latin typeface="Times" pitchFamily="2" charset="0"/>
                <a:ea typeface="黑体"/>
                <a:cs typeface="Arial"/>
              </a:rPr>
              <a:t> </a:t>
            </a:r>
            <a:r>
              <a:rPr lang="en-US" altLang="zh-CN" sz="2800" baseline="30000" dirty="0">
                <a:latin typeface="Times" pitchFamily="2" charset="0"/>
                <a:ea typeface="黑体"/>
                <a:cs typeface="Arial"/>
              </a:rPr>
              <a:t>4]</a:t>
            </a:r>
            <a:r>
              <a:rPr lang="en-US" altLang="zh-CN" sz="2800" dirty="0">
                <a:latin typeface="Times" pitchFamily="2" charset="0"/>
                <a:ea typeface="黑体"/>
                <a:cs typeface="Arial"/>
              </a:rPr>
              <a:t>:</a:t>
            </a:r>
            <a:r>
              <a:rPr lang="zh-CN" altLang="en-US" sz="2800" dirty="0">
                <a:latin typeface="Times" pitchFamily="2" charset="0"/>
                <a:ea typeface="黑体"/>
                <a:cs typeface="Arial"/>
              </a:rPr>
              <a:t> </a:t>
            </a:r>
            <a:endParaRPr lang="en-US" altLang="zh-CN" sz="2800" dirty="0">
              <a:latin typeface="Times" pitchFamily="2" charset="0"/>
              <a:ea typeface="黑体"/>
              <a:cs typeface="Arial"/>
            </a:endParaRPr>
          </a:p>
          <a:p>
            <a:pPr lvl="1"/>
            <a:r>
              <a:rPr lang="en-US" altLang="zh-CN" sz="2400" dirty="0">
                <a:latin typeface="Times" pitchFamily="2" charset="0"/>
                <a:ea typeface="黑体"/>
                <a:cs typeface="Arial"/>
              </a:rPr>
              <a:t>analyze</a:t>
            </a:r>
            <a:r>
              <a:rPr lang="zh-CN" altLang="en-US" sz="2400" dirty="0">
                <a:latin typeface="Times" pitchFamily="2" charset="0"/>
                <a:ea typeface="黑体"/>
                <a:cs typeface="Arial"/>
              </a:rPr>
              <a:t> </a:t>
            </a:r>
            <a:r>
              <a:rPr lang="en-US" altLang="zh-CN" sz="2400" dirty="0">
                <a:latin typeface="Times" pitchFamily="2" charset="0"/>
                <a:ea typeface="黑体"/>
                <a:cs typeface="Arial"/>
              </a:rPr>
              <a:t>electricity</a:t>
            </a:r>
            <a:r>
              <a:rPr lang="zh-CN" altLang="en-US" sz="2400" dirty="0">
                <a:latin typeface="Times" pitchFamily="2" charset="0"/>
                <a:ea typeface="黑体"/>
                <a:cs typeface="Arial"/>
              </a:rPr>
              <a:t> </a:t>
            </a:r>
            <a:r>
              <a:rPr lang="en-US" altLang="zh-CN" sz="2400" dirty="0">
                <a:latin typeface="Times" pitchFamily="2" charset="0"/>
                <a:ea typeface="黑体"/>
                <a:cs typeface="Arial"/>
              </a:rPr>
              <a:t>usage</a:t>
            </a:r>
            <a:r>
              <a:rPr lang="zh-CN" altLang="en-US" sz="2400" dirty="0">
                <a:latin typeface="Times" pitchFamily="2" charset="0"/>
                <a:ea typeface="黑体"/>
                <a:cs typeface="Arial"/>
              </a:rPr>
              <a:t> </a:t>
            </a:r>
            <a:r>
              <a:rPr lang="en-US" altLang="zh-CN" sz="2400" dirty="0">
                <a:latin typeface="Times" pitchFamily="2" charset="0"/>
                <a:ea typeface="黑体"/>
                <a:cs typeface="Arial"/>
              </a:rPr>
              <a:t>records</a:t>
            </a:r>
            <a:r>
              <a:rPr lang="zh-CN" altLang="en-US" sz="2400" dirty="0">
                <a:latin typeface="Times" pitchFamily="2" charset="0"/>
                <a:ea typeface="黑体"/>
                <a:cs typeface="Arial"/>
              </a:rPr>
              <a:t> </a:t>
            </a:r>
            <a:r>
              <a:rPr lang="en-US" altLang="zh-CN" sz="2400" dirty="0">
                <a:latin typeface="Times" pitchFamily="2" charset="0"/>
                <a:ea typeface="黑体"/>
                <a:cs typeface="Arial"/>
              </a:rPr>
              <a:t>of</a:t>
            </a:r>
            <a:r>
              <a:rPr lang="zh-CN" altLang="en-US" sz="2400" dirty="0">
                <a:latin typeface="Times" pitchFamily="2" charset="0"/>
                <a:ea typeface="黑体"/>
                <a:cs typeface="Arial"/>
              </a:rPr>
              <a:t> </a:t>
            </a:r>
            <a:r>
              <a:rPr lang="en-US" altLang="zh-CN" sz="2400" dirty="0">
                <a:latin typeface="Times" pitchFamily="2" charset="0"/>
                <a:ea typeface="黑体"/>
                <a:cs typeface="Arial"/>
              </a:rPr>
              <a:t>each</a:t>
            </a:r>
            <a:r>
              <a:rPr lang="zh-CN" altLang="en-US" sz="2400" dirty="0">
                <a:latin typeface="Times" pitchFamily="2" charset="0"/>
                <a:ea typeface="黑体"/>
                <a:cs typeface="Arial"/>
              </a:rPr>
              <a:t> </a:t>
            </a:r>
            <a:r>
              <a:rPr lang="en-US" altLang="zh-CN" sz="2400" dirty="0">
                <a:latin typeface="Times" pitchFamily="2" charset="0"/>
                <a:ea typeface="黑体"/>
                <a:cs typeface="Arial"/>
              </a:rPr>
              <a:t>user;</a:t>
            </a:r>
          </a:p>
          <a:p>
            <a:pPr lvl="1"/>
            <a:r>
              <a:rPr lang="en-US" altLang="zh-CN" sz="2400" dirty="0">
                <a:latin typeface="Times" pitchFamily="2" charset="0"/>
                <a:ea typeface="黑体"/>
                <a:cs typeface="Arial"/>
              </a:rPr>
              <a:t>analyze</a:t>
            </a:r>
            <a:r>
              <a:rPr lang="zh-CN" altLang="en-US" sz="2400" dirty="0">
                <a:latin typeface="Times" pitchFamily="2" charset="0"/>
                <a:ea typeface="黑体"/>
                <a:cs typeface="Arial"/>
              </a:rPr>
              <a:t> </a:t>
            </a:r>
            <a:r>
              <a:rPr lang="en-US" altLang="zh-CN" sz="2400" dirty="0">
                <a:latin typeface="Times" pitchFamily="2" charset="0"/>
                <a:ea typeface="黑体"/>
                <a:cs typeface="Arial"/>
              </a:rPr>
              <a:t>NTL</a:t>
            </a:r>
            <a:r>
              <a:rPr lang="en-US" altLang="zh-CN" sz="2400" baseline="30000" dirty="0">
                <a:latin typeface="Times" pitchFamily="2" charset="0"/>
                <a:ea typeface="黑体"/>
                <a:cs typeface="Arial"/>
              </a:rPr>
              <a:t>[5]</a:t>
            </a:r>
            <a:r>
              <a:rPr lang="zh-CN" altLang="en-US" sz="2400" dirty="0">
                <a:latin typeface="Times" pitchFamily="2" charset="0"/>
                <a:ea typeface="黑体"/>
                <a:cs typeface="Arial"/>
              </a:rPr>
              <a:t> </a:t>
            </a:r>
            <a:r>
              <a:rPr lang="en-US" altLang="zh-CN" sz="2400" dirty="0">
                <a:latin typeface="Times" pitchFamily="2" charset="0"/>
                <a:ea typeface="黑体"/>
                <a:cs typeface="Arial"/>
              </a:rPr>
              <a:t>records;</a:t>
            </a:r>
          </a:p>
          <a:p>
            <a:pPr lvl="2"/>
            <a:r>
              <a:rPr lang="en-US" altLang="zh-CN" sz="2000" dirty="0">
                <a:latin typeface="Times" pitchFamily="2" charset="0"/>
                <a:ea typeface="黑体"/>
                <a:cs typeface="Arial"/>
              </a:rPr>
              <a:t>Non-Technical Loss</a:t>
            </a:r>
            <a:r>
              <a:rPr lang="zh-CN" altLang="en-US" sz="2000" dirty="0">
                <a:latin typeface="Times" pitchFamily="2" charset="0"/>
                <a:ea typeface="黑体"/>
                <a:cs typeface="Arial"/>
              </a:rPr>
              <a:t> </a:t>
            </a:r>
            <a:r>
              <a:rPr lang="en-US" altLang="zh-CN" sz="2000" dirty="0">
                <a:latin typeface="Times" pitchFamily="2" charset="0"/>
                <a:ea typeface="黑体"/>
                <a:cs typeface="Arial"/>
              </a:rPr>
              <a:t>(NTL):</a:t>
            </a:r>
            <a:r>
              <a:rPr lang="zh-CN" altLang="en-US" sz="2000" dirty="0">
                <a:latin typeface="Times" pitchFamily="2" charset="0"/>
                <a:ea typeface="黑体"/>
                <a:cs typeface="Arial"/>
              </a:rPr>
              <a:t> </a:t>
            </a:r>
            <a:r>
              <a:rPr lang="en-US" altLang="zh-CN" sz="2000" dirty="0">
                <a:latin typeface="Times" pitchFamily="2" charset="0"/>
                <a:ea typeface="黑体"/>
                <a:cs typeface="Arial"/>
              </a:rPr>
              <a:t>the energy that is distributed but not billed;</a:t>
            </a:r>
          </a:p>
          <a:p>
            <a:pPr lvl="2"/>
            <a:r>
              <a:rPr lang="en-US" altLang="zh-CN" sz="2000" dirty="0">
                <a:latin typeface="Times" pitchFamily="2" charset="0"/>
                <a:ea typeface="黑体"/>
                <a:cs typeface="Arial"/>
              </a:rPr>
              <a:t>Statistics are generally made in units of</a:t>
            </a:r>
            <a:r>
              <a:rPr lang="zh-CN" altLang="en-US" sz="2000" dirty="0">
                <a:latin typeface="Times" pitchFamily="2" charset="0"/>
                <a:ea typeface="黑体"/>
                <a:cs typeface="Arial"/>
              </a:rPr>
              <a:t> </a:t>
            </a:r>
            <a:r>
              <a:rPr lang="en-US" altLang="zh-CN" sz="2000" dirty="0">
                <a:latin typeface="Times" pitchFamily="2" charset="0"/>
                <a:ea typeface="黑体"/>
                <a:cs typeface="Arial"/>
              </a:rPr>
              <a:t>area</a:t>
            </a:r>
            <a:r>
              <a:rPr lang="zh-CN" altLang="en-US" sz="2000" dirty="0">
                <a:latin typeface="Times" pitchFamily="2" charset="0"/>
                <a:ea typeface="黑体"/>
                <a:cs typeface="Arial"/>
              </a:rPr>
              <a:t> </a:t>
            </a:r>
            <a:r>
              <a:rPr lang="en-US" altLang="zh-CN" sz="2000" dirty="0">
                <a:latin typeface="Times" pitchFamily="2" charset="0"/>
                <a:ea typeface="黑体"/>
                <a:cs typeface="Arial"/>
              </a:rPr>
              <a:t>(e.g.,</a:t>
            </a:r>
            <a:r>
              <a:rPr lang="zh-CN" altLang="en-US" sz="2000" dirty="0">
                <a:latin typeface="Times" pitchFamily="2" charset="0"/>
                <a:ea typeface="黑体"/>
                <a:cs typeface="Arial"/>
              </a:rPr>
              <a:t> </a:t>
            </a:r>
            <a:r>
              <a:rPr lang="en-US" altLang="zh-CN" sz="2000" dirty="0">
                <a:latin typeface="Times" pitchFamily="2" charset="0"/>
                <a:ea typeface="黑体"/>
                <a:cs typeface="Arial"/>
              </a:rPr>
              <a:t>community,</a:t>
            </a:r>
            <a:r>
              <a:rPr lang="zh-CN" altLang="en-US" sz="2000" dirty="0">
                <a:latin typeface="Times" pitchFamily="2" charset="0"/>
                <a:ea typeface="黑体"/>
                <a:cs typeface="Arial"/>
              </a:rPr>
              <a:t> </a:t>
            </a:r>
            <a:r>
              <a:rPr lang="en-US" altLang="zh-CN" sz="2000" dirty="0">
                <a:latin typeface="Times" pitchFamily="2" charset="0"/>
                <a:ea typeface="黑体"/>
                <a:cs typeface="Arial"/>
              </a:rPr>
              <a:t>village,</a:t>
            </a:r>
            <a:r>
              <a:rPr lang="zh-CN" altLang="en-US" sz="2000" dirty="0">
                <a:latin typeface="Times" pitchFamily="2" charset="0"/>
                <a:ea typeface="黑体"/>
                <a:cs typeface="Arial"/>
              </a:rPr>
              <a:t> </a:t>
            </a:r>
            <a:r>
              <a:rPr lang="en-US" altLang="zh-CN" sz="2000" dirty="0">
                <a:latin typeface="Times" pitchFamily="2" charset="0"/>
                <a:ea typeface="黑体"/>
                <a:cs typeface="Arial"/>
              </a:rPr>
              <a:t>etc.).</a:t>
            </a:r>
          </a:p>
          <a:p>
            <a:pPr>
              <a:buClr>
                <a:srgbClr val="C00000"/>
              </a:buClr>
              <a:buFont typeface="Zapf Dingbats"/>
              <a:buChar char="❑"/>
            </a:pPr>
            <a:r>
              <a:rPr lang="en-US" altLang="zh-CN" sz="2800" b="1" dirty="0">
                <a:solidFill>
                  <a:srgbClr val="C00000"/>
                </a:solidFill>
                <a:latin typeface="Times" pitchFamily="2" charset="0"/>
                <a:ea typeface="黑体"/>
                <a:cs typeface="Arial"/>
              </a:rPr>
              <a:t>Drawbacks</a:t>
            </a:r>
            <a:r>
              <a:rPr lang="en-US" altLang="zh-CN" sz="2800" dirty="0">
                <a:solidFill>
                  <a:srgbClr val="C00000"/>
                </a:solidFill>
                <a:latin typeface="Times" pitchFamily="2" charset="0"/>
                <a:ea typeface="黑体"/>
                <a:cs typeface="Arial"/>
              </a:rPr>
              <a:t>:</a:t>
            </a:r>
          </a:p>
          <a:p>
            <a:pPr lvl="1"/>
            <a:r>
              <a:rPr lang="en-US" altLang="zh-CN" sz="2400" dirty="0">
                <a:latin typeface="Times" pitchFamily="2" charset="0"/>
                <a:ea typeface="黑体"/>
                <a:cs typeface="Arial"/>
              </a:rPr>
              <a:t>heavy</a:t>
            </a:r>
            <a:r>
              <a:rPr lang="zh-CN" altLang="en-US" sz="2400" dirty="0">
                <a:latin typeface="Times" pitchFamily="2" charset="0"/>
                <a:ea typeface="黑体"/>
                <a:cs typeface="Arial"/>
              </a:rPr>
              <a:t> </a:t>
            </a:r>
            <a:r>
              <a:rPr lang="en-US" altLang="zh-CN" sz="2400" dirty="0">
                <a:latin typeface="Times" pitchFamily="2" charset="0"/>
                <a:ea typeface="黑体"/>
                <a:cs typeface="Arial"/>
              </a:rPr>
              <a:t>burden</a:t>
            </a:r>
            <a:r>
              <a:rPr lang="zh-CN" altLang="en-US" sz="2400" dirty="0">
                <a:latin typeface="Times" pitchFamily="2" charset="0"/>
                <a:ea typeface="黑体"/>
                <a:cs typeface="Arial"/>
              </a:rPr>
              <a:t> </a:t>
            </a:r>
            <a:r>
              <a:rPr lang="en-US" altLang="zh-CN" sz="2400" dirty="0">
                <a:latin typeface="Times" pitchFamily="2" charset="0"/>
                <a:ea typeface="黑体"/>
                <a:cs typeface="Arial"/>
              </a:rPr>
              <a:t>for artificial analysis due</a:t>
            </a:r>
            <a:r>
              <a:rPr lang="zh-CN" altLang="en-US" sz="2400" dirty="0">
                <a:latin typeface="Times" pitchFamily="2" charset="0"/>
                <a:ea typeface="黑体"/>
                <a:cs typeface="Arial"/>
              </a:rPr>
              <a:t> </a:t>
            </a:r>
            <a:r>
              <a:rPr lang="en-US" altLang="zh-CN" sz="2400" dirty="0">
                <a:latin typeface="Times" pitchFamily="2" charset="0"/>
                <a:ea typeface="黑体"/>
                <a:cs typeface="Arial"/>
              </a:rPr>
              <a:t>to</a:t>
            </a:r>
            <a:r>
              <a:rPr lang="zh-CN" altLang="en-US" sz="2400" dirty="0">
                <a:latin typeface="Times" pitchFamily="2" charset="0"/>
                <a:ea typeface="黑体"/>
                <a:cs typeface="Arial"/>
              </a:rPr>
              <a:t> </a:t>
            </a:r>
            <a:r>
              <a:rPr lang="en-US" altLang="zh-CN" sz="2400" dirty="0">
                <a:latin typeface="Times" pitchFamily="2" charset="0"/>
                <a:ea typeface="黑体"/>
                <a:cs typeface="Arial"/>
              </a:rPr>
              <a:t>the</a:t>
            </a:r>
            <a:r>
              <a:rPr lang="zh-CN" altLang="en-US" sz="2400" dirty="0">
                <a:latin typeface="Times" pitchFamily="2" charset="0"/>
                <a:ea typeface="黑体"/>
                <a:cs typeface="Arial"/>
              </a:rPr>
              <a:t> </a:t>
            </a:r>
            <a:r>
              <a:rPr lang="en-US" altLang="zh-CN" sz="2400" dirty="0">
                <a:solidFill>
                  <a:srgbClr val="C00000"/>
                </a:solidFill>
                <a:latin typeface="Times" pitchFamily="2" charset="0"/>
                <a:ea typeface="黑体"/>
                <a:cs typeface="Arial"/>
              </a:rPr>
              <a:t>massive data</a:t>
            </a:r>
            <a:r>
              <a:rPr lang="en-US" altLang="zh-CN" sz="2400" dirty="0">
                <a:latin typeface="Times" pitchFamily="2" charset="0"/>
                <a:ea typeface="黑体"/>
                <a:cs typeface="Arial"/>
              </a:rPr>
              <a:t>;</a:t>
            </a:r>
          </a:p>
          <a:p>
            <a:pPr lvl="1"/>
            <a:r>
              <a:rPr lang="en-US" altLang="zh-CN" sz="2400" dirty="0">
                <a:solidFill>
                  <a:srgbClr val="C00000"/>
                </a:solidFill>
                <a:latin typeface="Times" pitchFamily="2" charset="0"/>
                <a:ea typeface="黑体"/>
                <a:cs typeface="Arial"/>
              </a:rPr>
              <a:t>few</a:t>
            </a:r>
            <a:r>
              <a:rPr lang="zh-CN" altLang="en-US" sz="2400" dirty="0">
                <a:solidFill>
                  <a:srgbClr val="C00000"/>
                </a:solidFill>
                <a:latin typeface="Times" pitchFamily="2" charset="0"/>
                <a:ea typeface="黑体"/>
                <a:cs typeface="Arial"/>
              </a:rPr>
              <a:t> </a:t>
            </a:r>
            <a:r>
              <a:rPr lang="en-US" altLang="zh-CN" sz="2400" dirty="0">
                <a:solidFill>
                  <a:srgbClr val="C00000"/>
                </a:solidFill>
                <a:latin typeface="Times" pitchFamily="2" charset="0"/>
                <a:ea typeface="黑体"/>
                <a:cs typeface="Arial"/>
              </a:rPr>
              <a:t>labels</a:t>
            </a:r>
            <a:r>
              <a:rPr lang="zh-CN" altLang="en-US" sz="2400" dirty="0">
                <a:solidFill>
                  <a:srgbClr val="C00000"/>
                </a:solidFill>
                <a:latin typeface="Times" pitchFamily="2" charset="0"/>
                <a:ea typeface="黑体"/>
                <a:cs typeface="Arial"/>
              </a:rPr>
              <a:t> </a:t>
            </a:r>
            <a:r>
              <a:rPr lang="en-US" altLang="zh-CN" sz="2400" dirty="0">
                <a:latin typeface="Times" pitchFamily="2" charset="0"/>
                <a:ea typeface="黑体"/>
                <a:cs typeface="Arial"/>
              </a:rPr>
              <a:t>for</a:t>
            </a:r>
            <a:r>
              <a:rPr lang="zh-CN" altLang="en-US" sz="2400" dirty="0">
                <a:latin typeface="Times" pitchFamily="2" charset="0"/>
                <a:ea typeface="黑体"/>
                <a:cs typeface="Arial"/>
              </a:rPr>
              <a:t> </a:t>
            </a:r>
            <a:r>
              <a:rPr lang="en-US" altLang="zh-CN" sz="2400" dirty="0">
                <a:latin typeface="Times" pitchFamily="2" charset="0"/>
                <a:ea typeface="黑体"/>
                <a:cs typeface="Arial"/>
              </a:rPr>
              <a:t>model</a:t>
            </a:r>
            <a:r>
              <a:rPr lang="zh-CN" altLang="en-US" sz="2400" dirty="0">
                <a:latin typeface="Times" pitchFamily="2" charset="0"/>
                <a:ea typeface="黑体"/>
                <a:cs typeface="Arial"/>
              </a:rPr>
              <a:t> </a:t>
            </a:r>
            <a:r>
              <a:rPr lang="en-US" altLang="zh-CN" sz="2400" dirty="0">
                <a:latin typeface="Times" pitchFamily="2" charset="0"/>
                <a:ea typeface="黑体"/>
                <a:cs typeface="Arial"/>
              </a:rPr>
              <a:t>learning; </a:t>
            </a:r>
          </a:p>
          <a:p>
            <a:pPr lvl="1"/>
            <a:r>
              <a:rPr lang="en-US" altLang="zh-CN" sz="2400" dirty="0">
                <a:latin typeface="Times" pitchFamily="2" charset="0"/>
                <a:ea typeface="黑体"/>
                <a:cs typeface="Arial"/>
              </a:rPr>
              <a:t>isolated</a:t>
            </a:r>
            <a:r>
              <a:rPr lang="zh-CN" altLang="en-US" sz="2400" dirty="0">
                <a:latin typeface="Times" pitchFamily="2" charset="0"/>
                <a:ea typeface="黑体"/>
                <a:cs typeface="Arial"/>
              </a:rPr>
              <a:t> </a:t>
            </a:r>
            <a:r>
              <a:rPr lang="en-US" altLang="zh-CN" sz="2400" dirty="0">
                <a:latin typeface="Times" pitchFamily="2" charset="0"/>
                <a:ea typeface="黑体"/>
                <a:cs typeface="Arial"/>
              </a:rPr>
              <a:t>model</a:t>
            </a:r>
            <a:r>
              <a:rPr lang="zh-CN" altLang="en-US" sz="2400" dirty="0">
                <a:latin typeface="Times" pitchFamily="2" charset="0"/>
                <a:ea typeface="黑体"/>
                <a:cs typeface="Arial"/>
              </a:rPr>
              <a:t> </a:t>
            </a:r>
            <a:r>
              <a:rPr lang="en-US" altLang="zh-CN" sz="2400" dirty="0">
                <a:latin typeface="Times" pitchFamily="2" charset="0"/>
                <a:ea typeface="黑体"/>
                <a:cs typeface="Arial"/>
              </a:rPr>
              <a:t>and</a:t>
            </a:r>
            <a:r>
              <a:rPr lang="zh-CN" altLang="en-US" sz="2400" dirty="0">
                <a:latin typeface="Times" pitchFamily="2" charset="0"/>
                <a:ea typeface="黑体"/>
                <a:cs typeface="Arial"/>
              </a:rPr>
              <a:t> </a:t>
            </a:r>
            <a:r>
              <a:rPr lang="en-US" altLang="zh-CN" sz="2400" dirty="0">
                <a:latin typeface="Times" pitchFamily="2" charset="0"/>
                <a:ea typeface="黑体"/>
                <a:cs typeface="Arial"/>
              </a:rPr>
              <a:t>fail to obtain </a:t>
            </a:r>
            <a:r>
              <a:rPr lang="en-US" altLang="zh-CN" sz="2400" dirty="0">
                <a:solidFill>
                  <a:srgbClr val="C00000"/>
                </a:solidFill>
                <a:latin typeface="Times" pitchFamily="2" charset="0"/>
                <a:ea typeface="黑体"/>
                <a:cs typeface="Arial"/>
              </a:rPr>
              <a:t>good performance</a:t>
            </a:r>
            <a:r>
              <a:rPr lang="en-US" altLang="zh-CN" sz="2400" dirty="0">
                <a:latin typeface="Times" pitchFamily="2" charset="0"/>
                <a:ea typeface="黑体"/>
                <a:cs typeface="Arial"/>
              </a:rPr>
              <a:t>.</a:t>
            </a:r>
          </a:p>
        </p:txBody>
      </p:sp>
      <p:sp>
        <p:nvSpPr>
          <p:cNvPr id="22" name="Rectangle 3">
            <a:extLst>
              <a:ext uri="{FF2B5EF4-FFF2-40B4-BE49-F238E27FC236}">
                <a16:creationId xmlns:a16="http://schemas.microsoft.com/office/drawing/2014/main" id="{11341023-05C7-2047-AC5D-3A41B87C456C}"/>
              </a:ext>
            </a:extLst>
          </p:cNvPr>
          <p:cNvSpPr/>
          <p:nvPr/>
        </p:nvSpPr>
        <p:spPr>
          <a:xfrm>
            <a:off x="-1272" y="5576470"/>
            <a:ext cx="9907272" cy="120533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nSpc>
                <a:spcPct val="110000"/>
              </a:lnSpc>
            </a:pPr>
            <a:r>
              <a:rPr lang="en-US" altLang="zh-CN" sz="1100" dirty="0">
                <a:solidFill>
                  <a:schemeClr val="tx1"/>
                </a:solidFill>
                <a:latin typeface="Times" pitchFamily="2" charset="0"/>
                <a:cs typeface="Arial" panose="020B0604020202020204" pitchFamily="34" charset="0"/>
              </a:rPr>
              <a:t>[3]</a:t>
            </a:r>
            <a:r>
              <a:rPr lang="zh-CN" altLang="en-US" sz="1100" dirty="0">
                <a:solidFill>
                  <a:schemeClr val="tx1"/>
                </a:solidFill>
                <a:latin typeface="Times" pitchFamily="2" charset="0"/>
                <a:cs typeface="Arial" panose="020B0604020202020204" pitchFamily="34" charset="0"/>
              </a:rPr>
              <a:t> </a:t>
            </a:r>
            <a:r>
              <a:rPr lang="en-US" altLang="zh-CN" sz="1100" dirty="0">
                <a:solidFill>
                  <a:schemeClr val="tx1"/>
                </a:solidFill>
                <a:latin typeface="Times" pitchFamily="2" charset="0"/>
                <a:cs typeface="Arial" panose="020B0604020202020204" pitchFamily="34" charset="0"/>
              </a:rPr>
              <a:t>ZibinZheng,YataoYang,XiangdongNiu,Hong-NingDai,andYurenZhou.2017.</a:t>
            </a:r>
            <a:r>
              <a:rPr lang="zh-CN" altLang="en-US" sz="1100" dirty="0">
                <a:solidFill>
                  <a:schemeClr val="tx1"/>
                </a:solidFill>
                <a:latin typeface="Times" pitchFamily="2" charset="0"/>
                <a:cs typeface="Arial" panose="020B0604020202020204" pitchFamily="34" charset="0"/>
              </a:rPr>
              <a:t> </a:t>
            </a:r>
            <a:r>
              <a:rPr lang="en-US" altLang="zh-CN" sz="1100" dirty="0">
                <a:solidFill>
                  <a:schemeClr val="tx1"/>
                </a:solidFill>
                <a:latin typeface="Times" pitchFamily="2" charset="0"/>
                <a:cs typeface="Arial" panose="020B0604020202020204" pitchFamily="34" charset="0"/>
              </a:rPr>
              <a:t>Wide and deep convolutional neural networks for electricity-theft detection to secure smart grids. IEEE Transactions on Industrial Informatics,</a:t>
            </a:r>
          </a:p>
          <a:p>
            <a:pPr>
              <a:lnSpc>
                <a:spcPct val="110000"/>
              </a:lnSpc>
            </a:pPr>
            <a:r>
              <a:rPr lang="en-US" altLang="zh-CN" sz="1100" dirty="0">
                <a:solidFill>
                  <a:schemeClr val="tx1"/>
                </a:solidFill>
                <a:latin typeface="Times" pitchFamily="2" charset="0"/>
                <a:cs typeface="Arial" panose="020B0604020202020204" pitchFamily="34" charset="0"/>
              </a:rPr>
              <a:t>[4]</a:t>
            </a:r>
            <a:r>
              <a:rPr lang="zh-CN" altLang="en-US" sz="1100" dirty="0">
                <a:solidFill>
                  <a:schemeClr val="tx1"/>
                </a:solidFill>
                <a:latin typeface="Times" pitchFamily="2" charset="0"/>
                <a:cs typeface="Arial" panose="020B0604020202020204" pitchFamily="34" charset="0"/>
              </a:rPr>
              <a:t> </a:t>
            </a:r>
            <a:r>
              <a:rPr lang="en-US" altLang="zh-CN" sz="1100" dirty="0">
                <a:solidFill>
                  <a:schemeClr val="tx1"/>
                </a:solidFill>
                <a:latin typeface="Times" pitchFamily="2" charset="0"/>
                <a:cs typeface="Arial" panose="020B0604020202020204" pitchFamily="34" charset="0"/>
              </a:rPr>
              <a:t>SomaShekaraSreenadhReddyDepuru,LingfengWang,andVijayDevabhaktuni. 2011. Support vector machine based data classification for detection of electricity theft. In Power Systems Conference and Exposition (PES). IEEE, 1–8.</a:t>
            </a:r>
          </a:p>
          <a:p>
            <a:pPr>
              <a:lnSpc>
                <a:spcPct val="110000"/>
              </a:lnSpc>
            </a:pPr>
            <a:r>
              <a:rPr lang="en-US" altLang="zh-CN" sz="1100" dirty="0">
                <a:solidFill>
                  <a:schemeClr val="tx1"/>
                </a:solidFill>
                <a:latin typeface="Times" pitchFamily="2" charset="0"/>
                <a:cs typeface="Arial" panose="020B0604020202020204" pitchFamily="34" charset="0"/>
              </a:rPr>
              <a:t>[5]</a:t>
            </a:r>
            <a:r>
              <a:rPr lang="zh-CN" altLang="en-US" sz="1100" dirty="0">
                <a:solidFill>
                  <a:schemeClr val="tx1"/>
                </a:solidFill>
                <a:latin typeface="Times" pitchFamily="2" charset="0"/>
                <a:cs typeface="Arial" panose="020B0604020202020204" pitchFamily="34" charset="0"/>
              </a:rPr>
              <a:t> </a:t>
            </a:r>
            <a:r>
              <a:rPr lang="en-US" altLang="zh-CN" sz="1100" dirty="0">
                <a:solidFill>
                  <a:schemeClr val="tx1"/>
                </a:solidFill>
                <a:latin typeface="Times" pitchFamily="2" charset="0"/>
                <a:cs typeface="Arial" panose="020B0604020202020204" pitchFamily="34" charset="0"/>
              </a:rPr>
              <a:t>Abhishek Chauhan and Saurabh </a:t>
            </a:r>
            <a:r>
              <a:rPr lang="en-US" altLang="zh-CN" sz="1100" dirty="0" err="1">
                <a:solidFill>
                  <a:schemeClr val="tx1"/>
                </a:solidFill>
                <a:latin typeface="Times" pitchFamily="2" charset="0"/>
                <a:cs typeface="Arial" panose="020B0604020202020204" pitchFamily="34" charset="0"/>
              </a:rPr>
              <a:t>Rajvanshi</a:t>
            </a:r>
            <a:r>
              <a:rPr lang="en-US" altLang="zh-CN" sz="1100" dirty="0">
                <a:solidFill>
                  <a:schemeClr val="tx1"/>
                </a:solidFill>
                <a:latin typeface="Times" pitchFamily="2" charset="0"/>
                <a:cs typeface="Arial" panose="020B0604020202020204" pitchFamily="34" charset="0"/>
              </a:rPr>
              <a:t>. 2013. Non-technical losses in power system: A review. In International Conference on Power, Energy and Control (ICPEC). IEEE, 558–561.</a:t>
            </a:r>
          </a:p>
        </p:txBody>
      </p:sp>
      <p:sp>
        <p:nvSpPr>
          <p:cNvPr id="7" name="Rectangle 10">
            <a:extLst>
              <a:ext uri="{FF2B5EF4-FFF2-40B4-BE49-F238E27FC236}">
                <a16:creationId xmlns:a16="http://schemas.microsoft.com/office/drawing/2014/main" id="{BFF55ADC-F7C1-204E-8075-6087869F6EA1}"/>
              </a:ext>
            </a:extLst>
          </p:cNvPr>
          <p:cNvSpPr/>
          <p:nvPr/>
        </p:nvSpPr>
        <p:spPr>
          <a:xfrm>
            <a:off x="1661339" y="2862664"/>
            <a:ext cx="6477000" cy="1249785"/>
          </a:xfrm>
          <a:prstGeom prst="rect">
            <a:avLst/>
          </a:prstGeom>
          <a:ln w="38100">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lnSpc>
                <a:spcPct val="120000"/>
              </a:lnSpc>
            </a:pPr>
            <a:r>
              <a:rPr lang="en-US" altLang="zh-CN" sz="2400" b="1" dirty="0">
                <a:solidFill>
                  <a:srgbClr val="C00000"/>
                </a:solidFill>
                <a:latin typeface="Times" pitchFamily="2" charset="0"/>
                <a:ea typeface="Microsoft YaHei" panose="020B0503020204020204" pitchFamily="34" charset="-122"/>
                <a:cs typeface="Arial"/>
              </a:rPr>
              <a:t>Goal:</a:t>
            </a:r>
            <a:r>
              <a:rPr lang="zh-CN" altLang="en-US" sz="2400" b="1" dirty="0">
                <a:latin typeface="Times" pitchFamily="2" charset="0"/>
                <a:ea typeface="Microsoft YaHei" panose="020B0503020204020204" pitchFamily="34" charset="-122"/>
                <a:cs typeface="Arial"/>
              </a:rPr>
              <a:t> </a:t>
            </a:r>
            <a:r>
              <a:rPr lang="en-US" altLang="zh-CN" sz="2400" b="1" dirty="0">
                <a:latin typeface="Times" pitchFamily="2" charset="0"/>
                <a:ea typeface="Microsoft YaHei" panose="020B0503020204020204" pitchFamily="34" charset="-122"/>
                <a:cs typeface="Arial"/>
              </a:rPr>
              <a:t>Identify</a:t>
            </a:r>
            <a:r>
              <a:rPr lang="zh-CN" altLang="en-US" sz="2400" b="1" dirty="0">
                <a:latin typeface="Times" pitchFamily="2" charset="0"/>
                <a:ea typeface="Microsoft YaHei" panose="020B0503020204020204" pitchFamily="34" charset="-122"/>
                <a:cs typeface="Arial"/>
              </a:rPr>
              <a:t> </a:t>
            </a:r>
            <a:r>
              <a:rPr lang="en-US" altLang="zh-CN" sz="2400" b="1" dirty="0">
                <a:latin typeface="Times" pitchFamily="2" charset="0"/>
                <a:ea typeface="Microsoft YaHei" panose="020B0503020204020204" pitchFamily="34" charset="-122"/>
                <a:cs typeface="Arial"/>
              </a:rPr>
              <a:t>electricity-</a:t>
            </a:r>
            <a:r>
              <a:rPr lang="en-US" altLang="zh-CN" sz="2400" b="1" dirty="0" err="1">
                <a:latin typeface="Times" pitchFamily="2" charset="0"/>
                <a:ea typeface="Microsoft YaHei" panose="020B0503020204020204" pitchFamily="34" charset="-122"/>
                <a:cs typeface="Arial"/>
              </a:rPr>
              <a:t>theives</a:t>
            </a:r>
            <a:r>
              <a:rPr lang="zh-CN" altLang="en-US" sz="2400" b="1" dirty="0">
                <a:latin typeface="Times" pitchFamily="2" charset="0"/>
                <a:ea typeface="Microsoft YaHei" panose="020B0503020204020204" pitchFamily="34" charset="-122"/>
                <a:cs typeface="Arial"/>
              </a:rPr>
              <a:t> </a:t>
            </a:r>
            <a:r>
              <a:rPr lang="en-US" altLang="zh-CN" sz="2400" b="1" dirty="0">
                <a:latin typeface="Times" pitchFamily="2" charset="0"/>
                <a:ea typeface="Microsoft YaHei" panose="020B0503020204020204" pitchFamily="34" charset="-122"/>
                <a:cs typeface="Arial"/>
              </a:rPr>
              <a:t>via</a:t>
            </a:r>
            <a:r>
              <a:rPr lang="zh-CN" altLang="en-US" sz="2400" b="1" dirty="0">
                <a:latin typeface="Times" pitchFamily="2" charset="0"/>
                <a:ea typeface="Microsoft YaHei" panose="020B0503020204020204" pitchFamily="34" charset="-122"/>
                <a:cs typeface="Arial"/>
              </a:rPr>
              <a:t> </a:t>
            </a:r>
            <a:r>
              <a:rPr lang="en-US" altLang="zh-CN" sz="2400" b="1" dirty="0">
                <a:solidFill>
                  <a:srgbClr val="C00000"/>
                </a:solidFill>
                <a:latin typeface="Times" pitchFamily="2" charset="0"/>
                <a:ea typeface="Microsoft YaHei" panose="020B0503020204020204" pitchFamily="34" charset="-122"/>
                <a:cs typeface="Arial"/>
              </a:rPr>
              <a:t>multi-source</a:t>
            </a:r>
            <a:r>
              <a:rPr lang="zh-CN" altLang="en-US" sz="2400" b="1" dirty="0">
                <a:solidFill>
                  <a:srgbClr val="C00000"/>
                </a:solidFill>
                <a:latin typeface="Times" pitchFamily="2" charset="0"/>
                <a:ea typeface="Microsoft YaHei" panose="020B0503020204020204" pitchFamily="34" charset="-122"/>
                <a:cs typeface="Arial"/>
              </a:rPr>
              <a:t> </a:t>
            </a:r>
            <a:r>
              <a:rPr lang="en-US" altLang="zh-CN" sz="2400" b="1" dirty="0">
                <a:solidFill>
                  <a:srgbClr val="C00000"/>
                </a:solidFill>
                <a:latin typeface="Times" pitchFamily="2" charset="0"/>
                <a:ea typeface="Microsoft YaHei" panose="020B0503020204020204" pitchFamily="34" charset="-122"/>
                <a:cs typeface="Arial"/>
              </a:rPr>
              <a:t>data</a:t>
            </a:r>
            <a:r>
              <a:rPr lang="zh-CN" altLang="en-US" sz="2400" b="1" dirty="0">
                <a:solidFill>
                  <a:srgbClr val="C00000"/>
                </a:solidFill>
                <a:latin typeface="Times" pitchFamily="2" charset="0"/>
                <a:ea typeface="Microsoft YaHei" panose="020B0503020204020204" pitchFamily="34" charset="-122"/>
                <a:cs typeface="Arial"/>
              </a:rPr>
              <a:t> </a:t>
            </a:r>
            <a:r>
              <a:rPr lang="en-US" altLang="zh-CN" sz="2400" b="1" dirty="0">
                <a:latin typeface="Times" pitchFamily="2" charset="0"/>
                <a:ea typeface="Microsoft YaHei" panose="020B0503020204020204" pitchFamily="34" charset="-122"/>
                <a:cs typeface="Arial"/>
              </a:rPr>
              <a:t>in</a:t>
            </a:r>
            <a:r>
              <a:rPr lang="zh-CN" altLang="en-US" sz="2400" b="1" dirty="0">
                <a:latin typeface="Times" pitchFamily="2" charset="0"/>
                <a:ea typeface="Microsoft YaHei" panose="020B0503020204020204" pitchFamily="34" charset="-122"/>
                <a:cs typeface="Arial"/>
              </a:rPr>
              <a:t> </a:t>
            </a:r>
            <a:r>
              <a:rPr lang="en-US" altLang="zh-CN" sz="2400" b="1" dirty="0">
                <a:latin typeface="Times" pitchFamily="2" charset="0"/>
                <a:ea typeface="Microsoft YaHei" panose="020B0503020204020204" pitchFamily="34" charset="-122"/>
                <a:cs typeface="Arial"/>
              </a:rPr>
              <a:t>a</a:t>
            </a:r>
            <a:r>
              <a:rPr lang="zh-CN" altLang="en-US" sz="2400" b="1" dirty="0">
                <a:latin typeface="Times" pitchFamily="2" charset="0"/>
                <a:ea typeface="Microsoft YaHei" panose="020B0503020204020204" pitchFamily="34" charset="-122"/>
                <a:cs typeface="Arial"/>
              </a:rPr>
              <a:t> </a:t>
            </a:r>
            <a:r>
              <a:rPr lang="en-US" altLang="zh-CN" sz="2400" b="1" dirty="0">
                <a:solidFill>
                  <a:srgbClr val="C00000"/>
                </a:solidFill>
                <a:latin typeface="Times" pitchFamily="2" charset="0"/>
                <a:ea typeface="Microsoft YaHei" panose="020B0503020204020204" pitchFamily="34" charset="-122"/>
                <a:cs typeface="Arial"/>
              </a:rPr>
              <a:t>hierarchical</a:t>
            </a:r>
            <a:r>
              <a:rPr lang="zh-CN" altLang="en-US" sz="2400" b="1" dirty="0">
                <a:latin typeface="Times" pitchFamily="2" charset="0"/>
                <a:ea typeface="Microsoft YaHei" panose="020B0503020204020204" pitchFamily="34" charset="-122"/>
                <a:cs typeface="Arial"/>
              </a:rPr>
              <a:t> </a:t>
            </a:r>
            <a:r>
              <a:rPr lang="en-US" altLang="zh-CN" sz="2400" b="1" dirty="0">
                <a:latin typeface="Times" pitchFamily="2" charset="0"/>
                <a:ea typeface="Microsoft YaHei" panose="020B0503020204020204" pitchFamily="34" charset="-122"/>
                <a:cs typeface="Arial"/>
              </a:rPr>
              <a:t>view.</a:t>
            </a:r>
            <a:endParaRPr lang="en-US" sz="2400" b="1" dirty="0">
              <a:latin typeface="Times" pitchFamily="2" charset="0"/>
              <a:ea typeface="Microsoft YaHei" panose="020B0503020204020204" pitchFamily="34" charset="-122"/>
            </a:endParaRPr>
          </a:p>
        </p:txBody>
      </p:sp>
    </p:spTree>
    <p:extLst>
      <p:ext uri="{BB962C8B-B14F-4D97-AF65-F5344CB8AC3E}">
        <p14:creationId xmlns:p14="http://schemas.microsoft.com/office/powerpoint/2010/main" val="9112745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ssolv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dissolv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dissolve">
                                      <p:cBhvr>
                                        <p:cTn id="17" dur="500"/>
                                        <p:tgtEl>
                                          <p:spTgt spid="3">
                                            <p:txEl>
                                              <p:pRg st="5" end="5"/>
                                            </p:txEl>
                                          </p:spTgt>
                                        </p:tgtEl>
                                      </p:cBhvr>
                                    </p:animEffect>
                                  </p:childTnLst>
                                </p:cTn>
                              </p:par>
                              <p:par>
                                <p:cTn id="18" presetID="9" presetClass="entr" presetSubtype="0" fill="hold" nodeType="withEffect">
                                  <p:stCondLst>
                                    <p:cond delay="0"/>
                                  </p:stCondLst>
                                  <p:childTnLst>
                                    <p:set>
                                      <p:cBhvr>
                                        <p:cTn id="19" dur="1" fill="hold">
                                          <p:stCondLst>
                                            <p:cond delay="0"/>
                                          </p:stCondLst>
                                        </p:cTn>
                                        <p:tgtEl>
                                          <p:spTgt spid="22">
                                            <p:txEl>
                                              <p:pRg st="2" end="2"/>
                                            </p:txEl>
                                          </p:spTgt>
                                        </p:tgtEl>
                                        <p:attrNameLst>
                                          <p:attrName>style.visibility</p:attrName>
                                        </p:attrNameLst>
                                      </p:cBhvr>
                                      <p:to>
                                        <p:strVal val="visible"/>
                                      </p:to>
                                    </p:set>
                                    <p:animEffect transition="in" filter="dissolve">
                                      <p:cBhvr>
                                        <p:cTn id="20" dur="500"/>
                                        <p:tgtEl>
                                          <p:spTgt spid="2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dissolve">
                                      <p:cBhvr>
                                        <p:cTn id="25" dur="500"/>
                                        <p:tgtEl>
                                          <p:spTgt spid="3">
                                            <p:txEl>
                                              <p:pRg st="6" end="6"/>
                                            </p:txEl>
                                          </p:spTgt>
                                        </p:tgtEl>
                                      </p:cBhvr>
                                    </p:animEffect>
                                  </p:childTnLst>
                                </p:cTn>
                              </p:par>
                              <p:par>
                                <p:cTn id="26" presetID="9"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dissolve">
                                      <p:cBhvr>
                                        <p:cTn id="28" dur="500"/>
                                        <p:tgtEl>
                                          <p:spTgt spid="3">
                                            <p:txEl>
                                              <p:pRg st="7" end="7"/>
                                            </p:txEl>
                                          </p:spTgt>
                                        </p:tgtEl>
                                      </p:cBhvr>
                                    </p:animEffect>
                                  </p:childTnLst>
                                </p:cTn>
                              </p:par>
                              <p:par>
                                <p:cTn id="29" presetID="9"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dissolve">
                                      <p:cBhvr>
                                        <p:cTn id="31" dur="500"/>
                                        <p:tgtEl>
                                          <p:spTgt spid="3">
                                            <p:txEl>
                                              <p:pRg st="8" end="8"/>
                                            </p:txEl>
                                          </p:spTgt>
                                        </p:tgtEl>
                                      </p:cBhvr>
                                    </p:animEffect>
                                  </p:childTnLst>
                                </p:cTn>
                              </p:par>
                              <p:par>
                                <p:cTn id="32" presetID="9" presetClass="entr" presetSubtype="0"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dissolve">
                                      <p:cBhvr>
                                        <p:cTn id="34" dur="500"/>
                                        <p:tgtEl>
                                          <p:spTgt spid="3">
                                            <p:txEl>
                                              <p:pRg st="9" end="9"/>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z="3200" b="1" dirty="0">
                <a:solidFill>
                  <a:srgbClr val="000000"/>
                </a:solidFill>
                <a:latin typeface="Times" pitchFamily="2" charset="0"/>
                <a:ea typeface="黑体"/>
                <a:cs typeface="Arial" panose="020B0604020202020204" pitchFamily="34" charset="0"/>
              </a:rPr>
              <a:t>Hierarchical</a:t>
            </a:r>
            <a:r>
              <a:rPr lang="zh-CN" altLang="en-US" sz="3200" b="1" dirty="0">
                <a:solidFill>
                  <a:srgbClr val="000000"/>
                </a:solidFill>
                <a:latin typeface="Times" pitchFamily="2" charset="0"/>
                <a:ea typeface="黑体"/>
                <a:cs typeface="Arial" panose="020B0604020202020204" pitchFamily="34" charset="0"/>
              </a:rPr>
              <a:t> </a:t>
            </a:r>
            <a:r>
              <a:rPr lang="en-US" altLang="zh-CN" sz="3200" b="1" dirty="0">
                <a:solidFill>
                  <a:srgbClr val="000000"/>
                </a:solidFill>
                <a:latin typeface="Times" pitchFamily="2" charset="0"/>
                <a:ea typeface="黑体"/>
                <a:cs typeface="Arial" panose="020B0604020202020204" pitchFamily="34" charset="0"/>
              </a:rPr>
              <a:t>Structure of</a:t>
            </a:r>
            <a:r>
              <a:rPr lang="zh-CN" altLang="en-US" sz="3200" b="1" dirty="0">
                <a:solidFill>
                  <a:srgbClr val="000000"/>
                </a:solidFill>
                <a:latin typeface="Times" pitchFamily="2" charset="0"/>
                <a:ea typeface="黑体"/>
                <a:cs typeface="Arial" panose="020B0604020202020204" pitchFamily="34" charset="0"/>
              </a:rPr>
              <a:t> </a:t>
            </a:r>
            <a:r>
              <a:rPr lang="en-US" altLang="zh-CN" sz="3200" b="1" dirty="0">
                <a:solidFill>
                  <a:srgbClr val="000000"/>
                </a:solidFill>
                <a:latin typeface="Times" pitchFamily="2" charset="0"/>
                <a:ea typeface="黑体"/>
                <a:cs typeface="Arial" panose="020B0604020202020204" pitchFamily="34" charset="0"/>
              </a:rPr>
              <a:t>Power Grid</a:t>
            </a:r>
            <a:r>
              <a:rPr lang="zh-CN" altLang="en-US" sz="3200" b="1" dirty="0">
                <a:solidFill>
                  <a:srgbClr val="000000"/>
                </a:solidFill>
                <a:latin typeface="Times" pitchFamily="2" charset="0"/>
                <a:ea typeface="黑体"/>
                <a:cs typeface="Arial" panose="020B0604020202020204" pitchFamily="34" charset="0"/>
              </a:rPr>
              <a:t> </a:t>
            </a:r>
            <a:r>
              <a:rPr lang="en-US" altLang="zh-CN" sz="3200" b="1" dirty="0">
                <a:solidFill>
                  <a:srgbClr val="000000"/>
                </a:solidFill>
                <a:latin typeface="Times" pitchFamily="2" charset="0"/>
                <a:ea typeface="黑体"/>
                <a:cs typeface="Arial" panose="020B0604020202020204" pitchFamily="34" charset="0"/>
              </a:rPr>
              <a:t>Data</a:t>
            </a:r>
            <a:endParaRPr lang="en-US" sz="3200" dirty="0">
              <a:latin typeface="Times" pitchFamily="2" charset="0"/>
              <a:cs typeface="Arial" panose="020B0604020202020204" pitchFamily="34" charset="0"/>
            </a:endParaRPr>
          </a:p>
        </p:txBody>
      </p:sp>
      <p:sp>
        <p:nvSpPr>
          <p:cNvPr id="90" name="Rectangle 89"/>
          <p:cNvSpPr/>
          <p:nvPr/>
        </p:nvSpPr>
        <p:spPr>
          <a:xfrm>
            <a:off x="326232" y="1172544"/>
            <a:ext cx="4626768" cy="1458398"/>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r>
              <a:rPr lang="en-US" altLang="zh-CN" b="1" dirty="0">
                <a:solidFill>
                  <a:srgbClr val="000000"/>
                </a:solidFill>
                <a:latin typeface="Times" pitchFamily="2" charset="0"/>
                <a:ea typeface="黑体"/>
                <a:cs typeface="Arial"/>
              </a:rPr>
              <a:t>Data</a:t>
            </a:r>
            <a:r>
              <a:rPr lang="zh-CN" altLang="en-US" b="1" dirty="0">
                <a:solidFill>
                  <a:srgbClr val="000000"/>
                </a:solidFill>
                <a:latin typeface="Times" pitchFamily="2" charset="0"/>
                <a:ea typeface="黑体"/>
                <a:cs typeface="Arial"/>
              </a:rPr>
              <a:t>：</a:t>
            </a:r>
            <a:r>
              <a:rPr lang="en-US" altLang="zh-CN" dirty="0">
                <a:solidFill>
                  <a:schemeClr val="tx1"/>
                </a:solidFill>
                <a:latin typeface="Times" pitchFamily="2" charset="0"/>
                <a:ea typeface="黑体"/>
                <a:cs typeface="Arial"/>
              </a:rPr>
              <a:t>(</a:t>
            </a:r>
            <a:r>
              <a:rPr lang="en-US" altLang="zh-CN" b="1" dirty="0">
                <a:solidFill>
                  <a:srgbClr val="C00000"/>
                </a:solidFill>
                <a:latin typeface="Times" pitchFamily="2" charset="0"/>
                <a:ea typeface="黑体"/>
                <a:cs typeface="Arial"/>
              </a:rPr>
              <a:t>~2</a:t>
            </a:r>
            <a:r>
              <a:rPr lang="zh-CN" altLang="en-US" b="1" dirty="0">
                <a:solidFill>
                  <a:srgbClr val="C00000"/>
                </a:solidFill>
                <a:latin typeface="Times" pitchFamily="2" charset="0"/>
                <a:ea typeface="黑体"/>
                <a:cs typeface="Arial"/>
              </a:rPr>
              <a:t> </a:t>
            </a:r>
            <a:r>
              <a:rPr lang="en-US" altLang="zh-CN" b="1" dirty="0">
                <a:solidFill>
                  <a:srgbClr val="C00000"/>
                </a:solidFill>
                <a:latin typeface="Times" pitchFamily="2" charset="0"/>
                <a:ea typeface="黑体"/>
                <a:cs typeface="Arial"/>
              </a:rPr>
              <a:t>years</a:t>
            </a:r>
            <a:r>
              <a:rPr lang="en-US" altLang="zh-CN" dirty="0">
                <a:solidFill>
                  <a:schemeClr val="tx1"/>
                </a:solidFill>
                <a:latin typeface="Times" pitchFamily="2" charset="0"/>
                <a:ea typeface="黑体"/>
                <a:cs typeface="Arial"/>
              </a:rPr>
              <a:t>,</a:t>
            </a:r>
            <a:r>
              <a:rPr lang="zh-CN" altLang="en-US" b="1" dirty="0">
                <a:solidFill>
                  <a:srgbClr val="C00000"/>
                </a:solidFill>
                <a:latin typeface="Times" pitchFamily="2" charset="0"/>
                <a:ea typeface="黑体"/>
                <a:cs typeface="Arial"/>
              </a:rPr>
              <a:t> </a:t>
            </a:r>
            <a:r>
              <a:rPr lang="en-US" altLang="zh-CN" dirty="0">
                <a:solidFill>
                  <a:schemeClr val="tx1"/>
                </a:solidFill>
                <a:latin typeface="Times" pitchFamily="2" charset="0"/>
                <a:ea typeface="黑体"/>
                <a:cs typeface="Arial"/>
              </a:rPr>
              <a:t>from</a:t>
            </a:r>
            <a:r>
              <a:rPr lang="zh-CN" altLang="en-US" dirty="0">
                <a:solidFill>
                  <a:schemeClr val="tx1"/>
                </a:solidFill>
                <a:latin typeface="Times" pitchFamily="2" charset="0"/>
                <a:ea typeface="黑体"/>
                <a:cs typeface="Arial"/>
              </a:rPr>
              <a:t> </a:t>
            </a:r>
            <a:r>
              <a:rPr lang="en-US" altLang="zh-CN" dirty="0">
                <a:solidFill>
                  <a:schemeClr val="tx1"/>
                </a:solidFill>
                <a:latin typeface="Times" pitchFamily="2" charset="0"/>
                <a:ea typeface="黑体"/>
                <a:cs typeface="Arial"/>
              </a:rPr>
              <a:t>June 2017 to April 2019)</a:t>
            </a:r>
          </a:p>
          <a:p>
            <a:r>
              <a:rPr lang="en-US" altLang="zh-CN" b="1" dirty="0">
                <a:solidFill>
                  <a:srgbClr val="C00000"/>
                </a:solidFill>
                <a:latin typeface="Times" pitchFamily="2" charset="0"/>
                <a:ea typeface="黑体"/>
                <a:cs typeface="Arial"/>
              </a:rPr>
              <a:t>310,786</a:t>
            </a:r>
            <a:r>
              <a:rPr lang="en-US" altLang="zh-CN" b="1" i="1" dirty="0">
                <a:solidFill>
                  <a:srgbClr val="C00000"/>
                </a:solidFill>
                <a:latin typeface="Times" pitchFamily="2" charset="0"/>
                <a:ea typeface="黑体"/>
                <a:cs typeface="Arial"/>
              </a:rPr>
              <a:t> </a:t>
            </a:r>
            <a:r>
              <a:rPr lang="en-US" altLang="zh-CN" dirty="0">
                <a:solidFill>
                  <a:srgbClr val="000000"/>
                </a:solidFill>
                <a:latin typeface="Times" pitchFamily="2" charset="0"/>
                <a:ea typeface="黑体"/>
                <a:cs typeface="Arial"/>
              </a:rPr>
              <a:t>electricity usage records of user, </a:t>
            </a:r>
          </a:p>
          <a:p>
            <a:r>
              <a:rPr lang="en-US" altLang="zh-CN" b="1" dirty="0">
                <a:solidFill>
                  <a:srgbClr val="C00000"/>
                </a:solidFill>
                <a:latin typeface="Times" pitchFamily="2" charset="0"/>
                <a:ea typeface="黑体"/>
                <a:cs typeface="Arial"/>
              </a:rPr>
              <a:t>3,908</a:t>
            </a:r>
            <a:r>
              <a:rPr lang="zh-CN" altLang="en-US" b="1" i="1" dirty="0">
                <a:solidFill>
                  <a:srgbClr val="C00000"/>
                </a:solidFill>
                <a:latin typeface="Times" pitchFamily="2" charset="0"/>
                <a:ea typeface="黑体"/>
                <a:cs typeface="Arial"/>
              </a:rPr>
              <a:t> </a:t>
            </a:r>
            <a:r>
              <a:rPr lang="en-US" altLang="zh-CN" dirty="0">
                <a:solidFill>
                  <a:schemeClr val="tx1"/>
                </a:solidFill>
                <a:latin typeface="Times" pitchFamily="2" charset="0"/>
                <a:ea typeface="黑体"/>
                <a:cs typeface="Arial"/>
              </a:rPr>
              <a:t>NTL</a:t>
            </a:r>
            <a:r>
              <a:rPr lang="zh-CN" altLang="en-US" b="1" i="1" dirty="0">
                <a:solidFill>
                  <a:srgbClr val="C00000"/>
                </a:solidFill>
                <a:latin typeface="Times" pitchFamily="2" charset="0"/>
                <a:ea typeface="黑体"/>
                <a:cs typeface="Arial"/>
              </a:rPr>
              <a:t> </a:t>
            </a:r>
            <a:r>
              <a:rPr lang="en-US" altLang="zh-CN" dirty="0">
                <a:solidFill>
                  <a:srgbClr val="000000"/>
                </a:solidFill>
                <a:latin typeface="Times" pitchFamily="2" charset="0"/>
                <a:ea typeface="黑体"/>
                <a:cs typeface="Arial"/>
              </a:rPr>
              <a:t>records of transformer areas,</a:t>
            </a:r>
          </a:p>
          <a:p>
            <a:r>
              <a:rPr lang="en-US" altLang="zh-CN" b="1" dirty="0">
                <a:solidFill>
                  <a:srgbClr val="C00000"/>
                </a:solidFill>
                <a:latin typeface="Times" pitchFamily="2" charset="0"/>
                <a:ea typeface="黑体"/>
                <a:cs typeface="Arial"/>
              </a:rPr>
              <a:t>11</a:t>
            </a:r>
            <a:r>
              <a:rPr lang="zh-CN" altLang="en-US" dirty="0">
                <a:solidFill>
                  <a:srgbClr val="000000"/>
                </a:solidFill>
                <a:latin typeface="Times" pitchFamily="2" charset="0"/>
                <a:ea typeface="黑体"/>
                <a:cs typeface="Arial"/>
              </a:rPr>
              <a:t> </a:t>
            </a:r>
            <a:r>
              <a:rPr lang="en-US" altLang="zh-CN" dirty="0">
                <a:solidFill>
                  <a:srgbClr val="000000"/>
                </a:solidFill>
                <a:latin typeface="Times" pitchFamily="2" charset="0"/>
                <a:ea typeface="黑体"/>
                <a:cs typeface="Arial"/>
              </a:rPr>
              <a:t>weather records</a:t>
            </a:r>
            <a:r>
              <a:rPr lang="zh-CN" altLang="en-US" dirty="0">
                <a:solidFill>
                  <a:srgbClr val="000000"/>
                </a:solidFill>
                <a:latin typeface="Times" pitchFamily="2" charset="0"/>
                <a:ea typeface="黑体"/>
                <a:cs typeface="Arial"/>
              </a:rPr>
              <a:t> </a:t>
            </a:r>
            <a:r>
              <a:rPr lang="en-US" altLang="zh-CN" dirty="0">
                <a:solidFill>
                  <a:srgbClr val="000000"/>
                </a:solidFill>
                <a:latin typeface="Times" pitchFamily="2" charset="0"/>
                <a:ea typeface="黑体"/>
                <a:cs typeface="Arial"/>
              </a:rPr>
              <a:t>of</a:t>
            </a:r>
            <a:r>
              <a:rPr lang="zh-CN" altLang="en-US" dirty="0">
                <a:solidFill>
                  <a:srgbClr val="000000"/>
                </a:solidFill>
                <a:latin typeface="Times" pitchFamily="2" charset="0"/>
                <a:ea typeface="黑体"/>
                <a:cs typeface="Arial"/>
              </a:rPr>
              <a:t> </a:t>
            </a:r>
            <a:r>
              <a:rPr lang="en-US" altLang="zh-CN" dirty="0">
                <a:solidFill>
                  <a:srgbClr val="000000"/>
                </a:solidFill>
                <a:latin typeface="Times" pitchFamily="2" charset="0"/>
                <a:ea typeface="黑体"/>
                <a:cs typeface="Arial"/>
              </a:rPr>
              <a:t>prefecture-level</a:t>
            </a:r>
            <a:r>
              <a:rPr lang="zh-CN" altLang="en-US" dirty="0">
                <a:solidFill>
                  <a:srgbClr val="000000"/>
                </a:solidFill>
                <a:latin typeface="Times" pitchFamily="2" charset="0"/>
                <a:ea typeface="黑体"/>
                <a:cs typeface="Arial"/>
              </a:rPr>
              <a:t> </a:t>
            </a:r>
            <a:r>
              <a:rPr lang="en-US" altLang="zh-CN" dirty="0">
                <a:solidFill>
                  <a:srgbClr val="000000"/>
                </a:solidFill>
                <a:latin typeface="Times" pitchFamily="2" charset="0"/>
                <a:ea typeface="黑体"/>
                <a:cs typeface="Arial"/>
              </a:rPr>
              <a:t>cities.</a:t>
            </a:r>
          </a:p>
        </p:txBody>
      </p:sp>
      <p:pic>
        <p:nvPicPr>
          <p:cNvPr id="4" name="Picture 3">
            <a:extLst>
              <a:ext uri="{FF2B5EF4-FFF2-40B4-BE49-F238E27FC236}">
                <a16:creationId xmlns:a16="http://schemas.microsoft.com/office/drawing/2014/main" id="{1AB9B587-A38C-6A4E-807D-7C41E345E569}"/>
              </a:ext>
            </a:extLst>
          </p:cNvPr>
          <p:cNvPicPr>
            <a:picLocks noChangeAspect="1"/>
          </p:cNvPicPr>
          <p:nvPr/>
        </p:nvPicPr>
        <p:blipFill>
          <a:blip r:embed="rId3"/>
          <a:stretch>
            <a:fillRect/>
          </a:stretch>
        </p:blipFill>
        <p:spPr>
          <a:xfrm>
            <a:off x="5257800" y="1066800"/>
            <a:ext cx="4083073" cy="1669885"/>
          </a:xfrm>
          <a:prstGeom prst="rect">
            <a:avLst/>
          </a:prstGeom>
        </p:spPr>
      </p:pic>
      <p:pic>
        <p:nvPicPr>
          <p:cNvPr id="5" name="Picture 4">
            <a:extLst>
              <a:ext uri="{FF2B5EF4-FFF2-40B4-BE49-F238E27FC236}">
                <a16:creationId xmlns:a16="http://schemas.microsoft.com/office/drawing/2014/main" id="{1F5C2220-7534-D443-B304-5B72F4C6A3D3}"/>
              </a:ext>
            </a:extLst>
          </p:cNvPr>
          <p:cNvPicPr>
            <a:picLocks noChangeAspect="1"/>
          </p:cNvPicPr>
          <p:nvPr/>
        </p:nvPicPr>
        <p:blipFill rotWithShape="1">
          <a:blip r:embed="rId4">
            <a:extLst>
              <a:ext uri="{28A0092B-C50C-407E-A947-70E740481C1C}">
                <a14:useLocalDpi xmlns:a14="http://schemas.microsoft.com/office/drawing/2010/main"/>
              </a:ext>
            </a:extLst>
          </a:blip>
          <a:srcRect t="80861"/>
          <a:stretch/>
        </p:blipFill>
        <p:spPr>
          <a:xfrm>
            <a:off x="2286000" y="5989675"/>
            <a:ext cx="5595936" cy="732512"/>
          </a:xfrm>
          <a:prstGeom prst="rect">
            <a:avLst/>
          </a:prstGeom>
        </p:spPr>
      </p:pic>
      <p:sp>
        <p:nvSpPr>
          <p:cNvPr id="8" name="Rectangle 7">
            <a:extLst>
              <a:ext uri="{FF2B5EF4-FFF2-40B4-BE49-F238E27FC236}">
                <a16:creationId xmlns:a16="http://schemas.microsoft.com/office/drawing/2014/main" id="{130AE764-5BCC-AF4F-B8BF-03F9DB3C41DF}"/>
              </a:ext>
            </a:extLst>
          </p:cNvPr>
          <p:cNvSpPr/>
          <p:nvPr/>
        </p:nvSpPr>
        <p:spPr>
          <a:xfrm>
            <a:off x="696219" y="3200400"/>
            <a:ext cx="1437381" cy="369332"/>
          </a:xfrm>
          <a:prstGeom prst="rect">
            <a:avLst/>
          </a:prstGeom>
        </p:spPr>
        <p:txBody>
          <a:bodyPr wrap="none">
            <a:spAutoFit/>
          </a:bodyPr>
          <a:lstStyle/>
          <a:p>
            <a:r>
              <a:rPr lang="en-US" altLang="zh-CN" b="1" dirty="0">
                <a:solidFill>
                  <a:srgbClr val="C00000"/>
                </a:solidFill>
                <a:latin typeface="Times" pitchFamily="2" charset="0"/>
                <a:ea typeface="黑体"/>
                <a:cs typeface="Arial"/>
              </a:rPr>
              <a:t>Macro-level:</a:t>
            </a:r>
            <a:endParaRPr lang="en-US" dirty="0">
              <a:solidFill>
                <a:srgbClr val="C00000"/>
              </a:solidFill>
              <a:latin typeface="Times" pitchFamily="2" charset="0"/>
            </a:endParaRPr>
          </a:p>
        </p:txBody>
      </p:sp>
      <p:sp>
        <p:nvSpPr>
          <p:cNvPr id="13" name="Rectangle 12">
            <a:extLst>
              <a:ext uri="{FF2B5EF4-FFF2-40B4-BE49-F238E27FC236}">
                <a16:creationId xmlns:a16="http://schemas.microsoft.com/office/drawing/2014/main" id="{D5634F50-EBF1-8648-8235-C3AC99D85A38}"/>
              </a:ext>
            </a:extLst>
          </p:cNvPr>
          <p:cNvSpPr/>
          <p:nvPr/>
        </p:nvSpPr>
        <p:spPr>
          <a:xfrm>
            <a:off x="696219" y="4583668"/>
            <a:ext cx="1313180" cy="369332"/>
          </a:xfrm>
          <a:prstGeom prst="rect">
            <a:avLst/>
          </a:prstGeom>
        </p:spPr>
        <p:txBody>
          <a:bodyPr wrap="none">
            <a:spAutoFit/>
          </a:bodyPr>
          <a:lstStyle/>
          <a:p>
            <a:r>
              <a:rPr lang="en-US" altLang="zh-CN" b="1" dirty="0" err="1">
                <a:solidFill>
                  <a:srgbClr val="C00000"/>
                </a:solidFill>
                <a:latin typeface="Times" pitchFamily="2" charset="0"/>
                <a:ea typeface="黑体"/>
                <a:cs typeface="Arial"/>
              </a:rPr>
              <a:t>Meso</a:t>
            </a:r>
            <a:r>
              <a:rPr lang="en-US" altLang="zh-CN" b="1" dirty="0">
                <a:solidFill>
                  <a:srgbClr val="C00000"/>
                </a:solidFill>
                <a:latin typeface="Times" pitchFamily="2" charset="0"/>
                <a:ea typeface="黑体"/>
                <a:cs typeface="Arial"/>
              </a:rPr>
              <a:t>-level:</a:t>
            </a:r>
            <a:endParaRPr lang="en-US" dirty="0">
              <a:solidFill>
                <a:srgbClr val="C00000"/>
              </a:solidFill>
              <a:latin typeface="Times" pitchFamily="2" charset="0"/>
            </a:endParaRPr>
          </a:p>
        </p:txBody>
      </p:sp>
      <p:sp>
        <p:nvSpPr>
          <p:cNvPr id="14" name="Rectangle 13">
            <a:extLst>
              <a:ext uri="{FF2B5EF4-FFF2-40B4-BE49-F238E27FC236}">
                <a16:creationId xmlns:a16="http://schemas.microsoft.com/office/drawing/2014/main" id="{AFC72214-26A8-A34B-A038-8F510FD95819}"/>
              </a:ext>
            </a:extLst>
          </p:cNvPr>
          <p:cNvSpPr/>
          <p:nvPr/>
        </p:nvSpPr>
        <p:spPr>
          <a:xfrm>
            <a:off x="696219" y="6107668"/>
            <a:ext cx="1386085" cy="369332"/>
          </a:xfrm>
          <a:prstGeom prst="rect">
            <a:avLst/>
          </a:prstGeom>
        </p:spPr>
        <p:txBody>
          <a:bodyPr wrap="none">
            <a:spAutoFit/>
          </a:bodyPr>
          <a:lstStyle/>
          <a:p>
            <a:r>
              <a:rPr lang="en-US" altLang="zh-CN" b="1" dirty="0">
                <a:solidFill>
                  <a:srgbClr val="C00000"/>
                </a:solidFill>
                <a:latin typeface="Times" pitchFamily="2" charset="0"/>
                <a:ea typeface="黑体"/>
                <a:cs typeface="Arial"/>
              </a:rPr>
              <a:t>Micro-level:</a:t>
            </a:r>
            <a:endParaRPr lang="en-US" dirty="0">
              <a:solidFill>
                <a:srgbClr val="C00000"/>
              </a:solidFill>
              <a:latin typeface="Times" pitchFamily="2" charset="0"/>
            </a:endParaRPr>
          </a:p>
        </p:txBody>
      </p:sp>
      <p:grpSp>
        <p:nvGrpSpPr>
          <p:cNvPr id="3" name="组合 2">
            <a:extLst>
              <a:ext uri="{FF2B5EF4-FFF2-40B4-BE49-F238E27FC236}">
                <a16:creationId xmlns:a16="http://schemas.microsoft.com/office/drawing/2014/main" id="{681F9F38-4A9C-B14E-A089-7789EBB8FB47}"/>
              </a:ext>
            </a:extLst>
          </p:cNvPr>
          <p:cNvGrpSpPr/>
          <p:nvPr/>
        </p:nvGrpSpPr>
        <p:grpSpPr>
          <a:xfrm>
            <a:off x="5257800" y="1840468"/>
            <a:ext cx="4571999" cy="369332"/>
            <a:chOff x="5486400" y="1840468"/>
            <a:chExt cx="4343399" cy="369332"/>
          </a:xfrm>
        </p:grpSpPr>
        <p:sp>
          <p:nvSpPr>
            <p:cNvPr id="9" name="Rectangle 8">
              <a:extLst>
                <a:ext uri="{FF2B5EF4-FFF2-40B4-BE49-F238E27FC236}">
                  <a16:creationId xmlns:a16="http://schemas.microsoft.com/office/drawing/2014/main" id="{7F7FC842-6D58-B249-94D9-95C563AD9915}"/>
                </a:ext>
              </a:extLst>
            </p:cNvPr>
            <p:cNvSpPr/>
            <p:nvPr/>
          </p:nvSpPr>
          <p:spPr>
            <a:xfrm>
              <a:off x="8991109" y="1840468"/>
              <a:ext cx="780983" cy="369332"/>
            </a:xfrm>
            <a:prstGeom prst="rect">
              <a:avLst/>
            </a:prstGeom>
          </p:spPr>
          <p:txBody>
            <a:bodyPr wrap="none">
              <a:spAutoFit/>
            </a:bodyPr>
            <a:lstStyle/>
            <a:p>
              <a:r>
                <a:rPr lang="en-US" altLang="zh-CN" b="1" i="1" dirty="0">
                  <a:solidFill>
                    <a:srgbClr val="C00000"/>
                  </a:solidFill>
                  <a:latin typeface="Times" pitchFamily="2" charset="0"/>
                  <a:ea typeface="黑体"/>
                  <a:cs typeface="Arial"/>
                </a:rPr>
                <a:t>1.45%</a:t>
              </a:r>
              <a:endParaRPr lang="en-US" dirty="0">
                <a:latin typeface="Times" pitchFamily="2" charset="0"/>
              </a:endParaRPr>
            </a:p>
          </p:txBody>
        </p:sp>
        <p:sp>
          <p:nvSpPr>
            <p:cNvPr id="16" name="Rectangle 15">
              <a:extLst>
                <a:ext uri="{FF2B5EF4-FFF2-40B4-BE49-F238E27FC236}">
                  <a16:creationId xmlns:a16="http://schemas.microsoft.com/office/drawing/2014/main" id="{4542D7B3-D69B-854C-BD0F-2DCE91A1BE79}"/>
                </a:ext>
              </a:extLst>
            </p:cNvPr>
            <p:cNvSpPr/>
            <p:nvPr/>
          </p:nvSpPr>
          <p:spPr>
            <a:xfrm>
              <a:off x="5486400" y="1905000"/>
              <a:ext cx="4343399" cy="228600"/>
            </a:xfrm>
            <a:prstGeom prst="rect">
              <a:avLst/>
            </a:prstGeom>
            <a:noFill/>
            <a:ln>
              <a:solidFill>
                <a:srgbClr val="C00000"/>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solidFill>
                  <a:srgbClr val="C00000"/>
                </a:solidFill>
                <a:latin typeface="Times" pitchFamily="2" charset="0"/>
              </a:endParaRPr>
            </a:p>
          </p:txBody>
        </p:sp>
      </p:grpSp>
      <p:pic>
        <p:nvPicPr>
          <p:cNvPr id="12" name="Picture 4">
            <a:extLst>
              <a:ext uri="{FF2B5EF4-FFF2-40B4-BE49-F238E27FC236}">
                <a16:creationId xmlns:a16="http://schemas.microsoft.com/office/drawing/2014/main" id="{4A303911-D50F-6840-85FA-296CD2B86DE4}"/>
              </a:ext>
            </a:extLst>
          </p:cNvPr>
          <p:cNvPicPr>
            <a:picLocks noChangeAspect="1"/>
          </p:cNvPicPr>
          <p:nvPr/>
        </p:nvPicPr>
        <p:blipFill rotWithShape="1">
          <a:blip r:embed="rId4">
            <a:extLst>
              <a:ext uri="{28A0092B-C50C-407E-A947-70E740481C1C}">
                <a14:useLocalDpi xmlns:a14="http://schemas.microsoft.com/office/drawing/2010/main"/>
              </a:ext>
            </a:extLst>
          </a:blip>
          <a:srcRect t="25031" b="19222"/>
          <a:stretch/>
        </p:blipFill>
        <p:spPr>
          <a:xfrm>
            <a:off x="2286000" y="3856780"/>
            <a:ext cx="5595936" cy="2133600"/>
          </a:xfrm>
          <a:prstGeom prst="rect">
            <a:avLst/>
          </a:prstGeom>
        </p:spPr>
      </p:pic>
      <p:pic>
        <p:nvPicPr>
          <p:cNvPr id="15" name="Picture 4">
            <a:extLst>
              <a:ext uri="{FF2B5EF4-FFF2-40B4-BE49-F238E27FC236}">
                <a16:creationId xmlns:a16="http://schemas.microsoft.com/office/drawing/2014/main" id="{89053FB0-5267-6E43-A4DF-5E080E86603A}"/>
              </a:ext>
            </a:extLst>
          </p:cNvPr>
          <p:cNvPicPr>
            <a:picLocks noChangeAspect="1"/>
          </p:cNvPicPr>
          <p:nvPr/>
        </p:nvPicPr>
        <p:blipFill rotWithShape="1">
          <a:blip r:embed="rId4">
            <a:extLst>
              <a:ext uri="{28A0092B-C50C-407E-A947-70E740481C1C}">
                <a14:useLocalDpi xmlns:a14="http://schemas.microsoft.com/office/drawing/2010/main"/>
              </a:ext>
            </a:extLst>
          </a:blip>
          <a:srcRect t="-1231" b="74201"/>
          <a:stretch/>
        </p:blipFill>
        <p:spPr>
          <a:xfrm>
            <a:off x="2286000" y="2842171"/>
            <a:ext cx="5595936" cy="1034533"/>
          </a:xfrm>
          <a:prstGeom prst="rect">
            <a:avLst/>
          </a:prstGeom>
        </p:spPr>
      </p:pic>
      <p:sp>
        <p:nvSpPr>
          <p:cNvPr id="11" name="Rectangle 10">
            <a:extLst>
              <a:ext uri="{FF2B5EF4-FFF2-40B4-BE49-F238E27FC236}">
                <a16:creationId xmlns:a16="http://schemas.microsoft.com/office/drawing/2014/main" id="{CFFCF9D7-465C-2448-AE5E-65048AD09D39}"/>
              </a:ext>
            </a:extLst>
          </p:cNvPr>
          <p:cNvSpPr/>
          <p:nvPr/>
        </p:nvSpPr>
        <p:spPr>
          <a:xfrm>
            <a:off x="2306943" y="4290222"/>
            <a:ext cx="5851594" cy="956223"/>
          </a:xfrm>
          <a:prstGeom prst="rect">
            <a:avLst/>
          </a:prstGeom>
          <a:ln w="38100">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400" dirty="0">
                <a:latin typeface="Times" pitchFamily="2" charset="0"/>
                <a:ea typeface="Microsoft YaHei" panose="020B0503020204020204" pitchFamily="34" charset="-122"/>
              </a:rPr>
              <a:t>How</a:t>
            </a:r>
            <a:r>
              <a:rPr lang="zh-CN" altLang="en-US" sz="2400" dirty="0">
                <a:latin typeface="Times" pitchFamily="2" charset="0"/>
                <a:ea typeface="Microsoft YaHei" panose="020B0503020204020204" pitchFamily="34" charset="-122"/>
              </a:rPr>
              <a:t> </a:t>
            </a:r>
            <a:r>
              <a:rPr lang="en-US" altLang="zh-CN" sz="2400" dirty="0">
                <a:latin typeface="Times" pitchFamily="2" charset="0"/>
                <a:ea typeface="Microsoft YaHei" panose="020B0503020204020204" pitchFamily="34" charset="-122"/>
              </a:rPr>
              <a:t>does</a:t>
            </a:r>
            <a:r>
              <a:rPr lang="zh-CN" altLang="en-US" sz="2400" dirty="0">
                <a:latin typeface="Times" pitchFamily="2" charset="0"/>
                <a:ea typeface="Microsoft YaHei" panose="020B0503020204020204" pitchFamily="34" charset="-122"/>
              </a:rPr>
              <a:t> </a:t>
            </a:r>
            <a:r>
              <a:rPr lang="en-US" altLang="zh-CN" sz="2400" dirty="0">
                <a:latin typeface="Times" pitchFamily="2" charset="0"/>
                <a:ea typeface="Microsoft YaHei" panose="020B0503020204020204" pitchFamily="34" charset="-122"/>
              </a:rPr>
              <a:t>these</a:t>
            </a:r>
            <a:r>
              <a:rPr lang="zh-CN" altLang="en-US" sz="2400" dirty="0">
                <a:latin typeface="Times" pitchFamily="2" charset="0"/>
                <a:ea typeface="Microsoft YaHei" panose="020B0503020204020204" pitchFamily="34" charset="-122"/>
              </a:rPr>
              <a:t> </a:t>
            </a:r>
            <a:r>
              <a:rPr lang="en-US" altLang="zh-CN" sz="2400" dirty="0">
                <a:latin typeface="Times" pitchFamily="2" charset="0"/>
                <a:ea typeface="Microsoft YaHei" panose="020B0503020204020204" pitchFamily="34" charset="-122"/>
              </a:rPr>
              <a:t>information</a:t>
            </a:r>
            <a:r>
              <a:rPr lang="zh-CN" altLang="en-US" sz="2400" dirty="0">
                <a:latin typeface="Times" pitchFamily="2" charset="0"/>
                <a:ea typeface="Microsoft YaHei" panose="020B0503020204020204" pitchFamily="34" charset="-122"/>
              </a:rPr>
              <a:t> </a:t>
            </a:r>
            <a:r>
              <a:rPr lang="en-US" altLang="zh-CN" sz="2400" dirty="0">
                <a:latin typeface="Times" pitchFamily="2" charset="0"/>
                <a:ea typeface="Microsoft YaHei" panose="020B0503020204020204" pitchFamily="34" charset="-122"/>
              </a:rPr>
              <a:t>reveal</a:t>
            </a:r>
            <a:r>
              <a:rPr lang="zh-CN" altLang="en-US" sz="2400" dirty="0">
                <a:latin typeface="Times" pitchFamily="2" charset="0"/>
                <a:ea typeface="Microsoft YaHei" panose="020B0503020204020204" pitchFamily="34" charset="-122"/>
              </a:rPr>
              <a:t> </a:t>
            </a:r>
            <a:endParaRPr lang="en-US" altLang="zh-CN" sz="2400" dirty="0">
              <a:latin typeface="Times" pitchFamily="2" charset="0"/>
              <a:ea typeface="Microsoft YaHei" panose="020B0503020204020204" pitchFamily="34" charset="-122"/>
            </a:endParaRPr>
          </a:p>
          <a:p>
            <a:pPr algn="ctr"/>
            <a:r>
              <a:rPr lang="en-US" altLang="zh-CN" sz="2400" dirty="0">
                <a:latin typeface="Times" pitchFamily="2" charset="0"/>
                <a:ea typeface="Microsoft YaHei" panose="020B0503020204020204" pitchFamily="34" charset="-122"/>
              </a:rPr>
              <a:t>electricity-theft</a:t>
            </a:r>
            <a:r>
              <a:rPr lang="zh-CN" altLang="en-US" sz="2400" dirty="0">
                <a:latin typeface="Times" pitchFamily="2" charset="0"/>
                <a:ea typeface="Microsoft YaHei" panose="020B0503020204020204" pitchFamily="34" charset="-122"/>
              </a:rPr>
              <a:t> </a:t>
            </a:r>
            <a:r>
              <a:rPr lang="en-US" altLang="zh-CN" sz="2400" dirty="0">
                <a:latin typeface="Times" pitchFamily="2" charset="0"/>
                <a:ea typeface="Microsoft YaHei" panose="020B0503020204020204" pitchFamily="34" charset="-122"/>
              </a:rPr>
              <a:t>behaviors</a:t>
            </a:r>
            <a:r>
              <a:rPr lang="zh-CN" altLang="en-US" sz="2400" dirty="0">
                <a:latin typeface="Times" pitchFamily="2" charset="0"/>
                <a:ea typeface="Microsoft YaHei" panose="020B0503020204020204" pitchFamily="34" charset="-122"/>
              </a:rPr>
              <a:t> </a:t>
            </a:r>
            <a:r>
              <a:rPr lang="en-US" altLang="zh-CN" sz="2400" dirty="0">
                <a:latin typeface="Times" pitchFamily="2" charset="0"/>
                <a:ea typeface="Microsoft YaHei" panose="020B0503020204020204" pitchFamily="34" charset="-122"/>
              </a:rPr>
              <a:t>together?</a:t>
            </a:r>
            <a:endParaRPr lang="en-US" sz="2400" dirty="0">
              <a:latin typeface="Times" pitchFamily="2" charset="0"/>
              <a:ea typeface="Microsoft YaHei" panose="020B0503020204020204" pitchFamily="34" charset="-122"/>
            </a:endParaRPr>
          </a:p>
        </p:txBody>
      </p:sp>
    </p:spTree>
    <p:extLst>
      <p:ext uri="{BB962C8B-B14F-4D97-AF65-F5344CB8AC3E}">
        <p14:creationId xmlns:p14="http://schemas.microsoft.com/office/powerpoint/2010/main" val="23329742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0">
                                            <p:txEl>
                                              <p:pRg st="1" end="1"/>
                                            </p:txEl>
                                          </p:spTgt>
                                        </p:tgtEl>
                                        <p:attrNameLst>
                                          <p:attrName>style.visibility</p:attrName>
                                        </p:attrNameLst>
                                      </p:cBhvr>
                                      <p:to>
                                        <p:strVal val="visible"/>
                                      </p:to>
                                    </p:set>
                                    <p:animEffect transition="in" filter="dissolve">
                                      <p:cBhvr>
                                        <p:cTn id="7" dur="500"/>
                                        <p:tgtEl>
                                          <p:spTgt spid="90">
                                            <p:txEl>
                                              <p:pRg st="1" end="1"/>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300"/>
                                        <p:tgtEl>
                                          <p:spTgt spid="5"/>
                                        </p:tgtEl>
                                        <p:attrNameLst>
                                          <p:attrName>ppt_y</p:attrName>
                                        </p:attrNameLst>
                                      </p:cBhvr>
                                      <p:tavLst>
                                        <p:tav tm="0">
                                          <p:val>
                                            <p:strVal val="#ppt_y+#ppt_h*1.125000"/>
                                          </p:val>
                                        </p:tav>
                                        <p:tav tm="100000">
                                          <p:val>
                                            <p:strVal val="#ppt_y"/>
                                          </p:val>
                                        </p:tav>
                                      </p:tavLst>
                                    </p:anim>
                                    <p:animEffect transition="in" filter="wipe(up)">
                                      <p:cBhvr>
                                        <p:cTn id="11" dur="3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90">
                                            <p:txEl>
                                              <p:pRg st="2" end="2"/>
                                            </p:txEl>
                                          </p:spTgt>
                                        </p:tgtEl>
                                        <p:attrNameLst>
                                          <p:attrName>style.visibility</p:attrName>
                                        </p:attrNameLst>
                                      </p:cBhvr>
                                      <p:to>
                                        <p:strVal val="visible"/>
                                      </p:to>
                                    </p:set>
                                    <p:animEffect transition="in" filter="dissolve">
                                      <p:cBhvr>
                                        <p:cTn id="16" dur="500"/>
                                        <p:tgtEl>
                                          <p:spTgt spid="90">
                                            <p:txEl>
                                              <p:pRg st="2" end="2"/>
                                            </p:txEl>
                                          </p:spTgt>
                                        </p:tgtEl>
                                      </p:cBhvr>
                                    </p:animEffect>
                                  </p:childTnLst>
                                </p:cTn>
                              </p:par>
                              <p:par>
                                <p:cTn id="17" presetID="12" presetClass="entr" presetSubtype="4"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300"/>
                                        <p:tgtEl>
                                          <p:spTgt spid="12"/>
                                        </p:tgtEl>
                                        <p:attrNameLst>
                                          <p:attrName>ppt_y</p:attrName>
                                        </p:attrNameLst>
                                      </p:cBhvr>
                                      <p:tavLst>
                                        <p:tav tm="0">
                                          <p:val>
                                            <p:strVal val="#ppt_y+#ppt_h*1.125000"/>
                                          </p:val>
                                        </p:tav>
                                        <p:tav tm="100000">
                                          <p:val>
                                            <p:strVal val="#ppt_y"/>
                                          </p:val>
                                        </p:tav>
                                      </p:tavLst>
                                    </p:anim>
                                    <p:animEffect transition="in" filter="wipe(up)">
                                      <p:cBhvr>
                                        <p:cTn id="20" dur="3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90">
                                            <p:txEl>
                                              <p:pRg st="3" end="3"/>
                                            </p:txEl>
                                          </p:spTgt>
                                        </p:tgtEl>
                                        <p:attrNameLst>
                                          <p:attrName>style.visibility</p:attrName>
                                        </p:attrNameLst>
                                      </p:cBhvr>
                                      <p:to>
                                        <p:strVal val="visible"/>
                                      </p:to>
                                    </p:set>
                                    <p:animEffect transition="in" filter="dissolve">
                                      <p:cBhvr>
                                        <p:cTn id="25" dur="500"/>
                                        <p:tgtEl>
                                          <p:spTgt spid="90">
                                            <p:txEl>
                                              <p:pRg st="3" end="3"/>
                                            </p:txEl>
                                          </p:spTgt>
                                        </p:tgtEl>
                                      </p:cBhvr>
                                    </p:animEffect>
                                  </p:childTnLst>
                                </p:cTn>
                              </p:par>
                              <p:par>
                                <p:cTn id="26" presetID="12" presetClass="entr" presetSubtype="4"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300"/>
                                        <p:tgtEl>
                                          <p:spTgt spid="15"/>
                                        </p:tgtEl>
                                        <p:attrNameLst>
                                          <p:attrName>ppt_y</p:attrName>
                                        </p:attrNameLst>
                                      </p:cBhvr>
                                      <p:tavLst>
                                        <p:tav tm="0">
                                          <p:val>
                                            <p:strVal val="#ppt_y+#ppt_h*1.125000"/>
                                          </p:val>
                                        </p:tav>
                                        <p:tav tm="100000">
                                          <p:val>
                                            <p:strVal val="#ppt_y"/>
                                          </p:val>
                                        </p:tav>
                                      </p:tavLst>
                                    </p:anim>
                                    <p:animEffect transition="in" filter="wipe(up)">
                                      <p:cBhvr>
                                        <p:cTn id="29" dur="3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dissolv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dissolve">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grpId="1" nodeType="clickEffect">
                                  <p:stCondLst>
                                    <p:cond delay="0"/>
                                  </p:stCondLst>
                                  <p:childTnLst>
                                    <p:set>
                                      <p:cBhvr>
                                        <p:cTn id="47" dur="1" fill="hold">
                                          <p:stCondLst>
                                            <p:cond delay="0"/>
                                          </p:stCondLst>
                                        </p:cTn>
                                        <p:tgtEl>
                                          <p:spTgt spid="11"/>
                                        </p:tgtEl>
                                        <p:attrNameLst>
                                          <p:attrName>style.visibility</p:attrName>
                                        </p:attrNameLst>
                                      </p:cBhvr>
                                      <p:to>
                                        <p:strVal val="hidden"/>
                                      </p:to>
                                    </p:set>
                                  </p:childTnLst>
                                </p:cTn>
                              </p:par>
                              <p:par>
                                <p:cTn id="48" presetID="9" presetClass="entr" presetSubtype="0" fill="hold" grpId="0" nodeType="with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dissolve">
                                      <p:cBhvr>
                                        <p:cTn id="50" dur="500"/>
                                        <p:tgtEl>
                                          <p:spTgt spid="8"/>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dissolve">
                                      <p:cBhvr>
                                        <p:cTn id="53" dur="500"/>
                                        <p:tgtEl>
                                          <p:spTgt spid="13"/>
                                        </p:tgtEl>
                                      </p:cBhvr>
                                    </p:animEffect>
                                  </p:childTnLst>
                                </p:cTn>
                              </p:par>
                              <p:par>
                                <p:cTn id="54" presetID="9" presetClass="entr" presetSubtype="0" fill="hold" grpId="0" nodeType="with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dissolve">
                                      <p:cBhvr>
                                        <p:cTn id="5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p:bldP spid="11" grpId="0" animBg="1"/>
      <p:bldP spid="11"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z="3200" b="1" dirty="0">
                <a:solidFill>
                  <a:srgbClr val="000000"/>
                </a:solidFill>
                <a:latin typeface="Times" pitchFamily="2" charset="0"/>
                <a:ea typeface="黑体"/>
                <a:cs typeface="Arial" panose="020B0604020202020204" pitchFamily="34" charset="0"/>
              </a:rPr>
              <a:t>Observation in Micro-Level</a:t>
            </a:r>
            <a:r>
              <a:rPr lang="zh-CN" altLang="en-US" sz="3200" b="1" dirty="0">
                <a:solidFill>
                  <a:srgbClr val="000000"/>
                </a:solidFill>
                <a:latin typeface="Times" pitchFamily="2" charset="0"/>
                <a:ea typeface="黑体"/>
                <a:cs typeface="Arial" panose="020B0604020202020204" pitchFamily="34" charset="0"/>
              </a:rPr>
              <a:t> </a:t>
            </a:r>
            <a:r>
              <a:rPr lang="en-US" altLang="zh-CN" sz="3200" b="1" dirty="0">
                <a:solidFill>
                  <a:srgbClr val="000000"/>
                </a:solidFill>
                <a:latin typeface="Times" pitchFamily="2" charset="0"/>
                <a:ea typeface="黑体"/>
                <a:cs typeface="Arial" panose="020B0604020202020204" pitchFamily="34" charset="0"/>
              </a:rPr>
              <a:t>(User)</a:t>
            </a:r>
            <a:endParaRPr lang="en-US" sz="3200" dirty="0">
              <a:latin typeface="Times" pitchFamily="2" charset="0"/>
              <a:cs typeface="Arial" panose="020B0604020202020204" pitchFamily="34" charset="0"/>
            </a:endParaRPr>
          </a:p>
        </p:txBody>
      </p:sp>
      <p:pic>
        <p:nvPicPr>
          <p:cNvPr id="9" name="Picture 8">
            <a:extLst>
              <a:ext uri="{FF2B5EF4-FFF2-40B4-BE49-F238E27FC236}">
                <a16:creationId xmlns:a16="http://schemas.microsoft.com/office/drawing/2014/main" id="{57A03CBE-F556-C446-B1AB-076C3E39CE1B}"/>
              </a:ext>
            </a:extLst>
          </p:cNvPr>
          <p:cNvPicPr>
            <a:picLocks noChangeAspect="1"/>
          </p:cNvPicPr>
          <p:nvPr/>
        </p:nvPicPr>
        <p:blipFill rotWithShape="1">
          <a:blip r:embed="rId3">
            <a:extLst>
              <a:ext uri="{28A0092B-C50C-407E-A947-70E740481C1C}">
                <a14:useLocalDpi xmlns:a14="http://schemas.microsoft.com/office/drawing/2010/main"/>
              </a:ext>
            </a:extLst>
          </a:blip>
          <a:srcRect b="61424"/>
          <a:stretch/>
        </p:blipFill>
        <p:spPr>
          <a:xfrm>
            <a:off x="1913499" y="1061102"/>
            <a:ext cx="6079001" cy="1914251"/>
          </a:xfrm>
          <a:prstGeom prst="rect">
            <a:avLst/>
          </a:prstGeom>
        </p:spPr>
      </p:pic>
      <p:cxnSp>
        <p:nvCxnSpPr>
          <p:cNvPr id="4" name="Straight Arrow Connector 3">
            <a:extLst>
              <a:ext uri="{FF2B5EF4-FFF2-40B4-BE49-F238E27FC236}">
                <a16:creationId xmlns:a16="http://schemas.microsoft.com/office/drawing/2014/main" id="{53624102-25A9-F94B-97F7-26C8917694E5}"/>
              </a:ext>
            </a:extLst>
          </p:cNvPr>
          <p:cNvCxnSpPr>
            <a:cxnSpLocks/>
          </p:cNvCxnSpPr>
          <p:nvPr/>
        </p:nvCxnSpPr>
        <p:spPr>
          <a:xfrm flipH="1">
            <a:off x="4724400" y="1256228"/>
            <a:ext cx="609600" cy="533400"/>
          </a:xfrm>
          <a:prstGeom prst="straightConnector1">
            <a:avLst/>
          </a:prstGeom>
          <a:ln w="44450" cmpd="sng">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773F1059-E672-614F-9D37-0A0B185DC29D}"/>
              </a:ext>
            </a:extLst>
          </p:cNvPr>
          <p:cNvSpPr/>
          <p:nvPr/>
        </p:nvSpPr>
        <p:spPr>
          <a:xfrm>
            <a:off x="5334000" y="990600"/>
            <a:ext cx="2595582" cy="369332"/>
          </a:xfrm>
          <a:prstGeom prst="rect">
            <a:avLst/>
          </a:prstGeom>
        </p:spPr>
        <p:txBody>
          <a:bodyPr wrap="none">
            <a:spAutoFit/>
          </a:bodyPr>
          <a:lstStyle/>
          <a:p>
            <a:r>
              <a:rPr kumimoji="1" lang="en-US" altLang="zh-CN" dirty="0">
                <a:solidFill>
                  <a:srgbClr val="000000"/>
                </a:solidFill>
                <a:latin typeface="Times" pitchFamily="2" charset="0"/>
                <a:cs typeface="Arial" panose="020B0604020202020204" pitchFamily="34" charset="0"/>
              </a:rPr>
              <a:t>when</a:t>
            </a:r>
            <a:r>
              <a:rPr kumimoji="1" lang="zh-CN" altLang="en-US" dirty="0">
                <a:solidFill>
                  <a:srgbClr val="000000"/>
                </a:solidFill>
                <a:latin typeface="Times" pitchFamily="2" charset="0"/>
                <a:cs typeface="Arial" panose="020B0604020202020204" pitchFamily="34" charset="0"/>
              </a:rPr>
              <a:t> </a:t>
            </a:r>
            <a:r>
              <a:rPr kumimoji="1" lang="en-US" altLang="zh-CN" dirty="0">
                <a:solidFill>
                  <a:srgbClr val="000000"/>
                </a:solidFill>
                <a:latin typeface="Times" pitchFamily="2" charset="0"/>
                <a:cs typeface="Arial" panose="020B0604020202020204" pitchFamily="34" charset="0"/>
              </a:rPr>
              <a:t>the</a:t>
            </a:r>
            <a:r>
              <a:rPr kumimoji="1" lang="zh-CN" altLang="en-US" dirty="0">
                <a:solidFill>
                  <a:srgbClr val="000000"/>
                </a:solidFill>
                <a:latin typeface="Times" pitchFamily="2" charset="0"/>
                <a:cs typeface="Arial" panose="020B0604020202020204" pitchFamily="34" charset="0"/>
              </a:rPr>
              <a:t> </a:t>
            </a:r>
            <a:r>
              <a:rPr kumimoji="1" lang="en-US" altLang="zh-CN" dirty="0">
                <a:solidFill>
                  <a:srgbClr val="000000"/>
                </a:solidFill>
                <a:latin typeface="Times" pitchFamily="2" charset="0"/>
                <a:cs typeface="Arial" panose="020B0604020202020204" pitchFamily="34" charset="0"/>
              </a:rPr>
              <a:t>thief</a:t>
            </a:r>
            <a:r>
              <a:rPr kumimoji="1" lang="zh-CN" altLang="en-US" dirty="0">
                <a:solidFill>
                  <a:srgbClr val="000000"/>
                </a:solidFill>
                <a:latin typeface="Times" pitchFamily="2" charset="0"/>
                <a:cs typeface="Arial" panose="020B0604020202020204" pitchFamily="34" charset="0"/>
              </a:rPr>
              <a:t> </a:t>
            </a:r>
            <a:r>
              <a:rPr kumimoji="1" lang="en-US" altLang="zh-CN" dirty="0">
                <a:solidFill>
                  <a:srgbClr val="000000"/>
                </a:solidFill>
                <a:latin typeface="Times" pitchFamily="2" charset="0"/>
                <a:cs typeface="Arial" panose="020B0604020202020204" pitchFamily="34" charset="0"/>
              </a:rPr>
              <a:t>was</a:t>
            </a:r>
            <a:r>
              <a:rPr kumimoji="1" lang="zh-CN" altLang="en-US" dirty="0">
                <a:solidFill>
                  <a:srgbClr val="000000"/>
                </a:solidFill>
                <a:latin typeface="Times" pitchFamily="2" charset="0"/>
                <a:cs typeface="Arial" panose="020B0604020202020204" pitchFamily="34" charset="0"/>
              </a:rPr>
              <a:t> </a:t>
            </a:r>
            <a:r>
              <a:rPr kumimoji="1" lang="en-US" altLang="zh-CN" dirty="0">
                <a:solidFill>
                  <a:srgbClr val="000000"/>
                </a:solidFill>
                <a:latin typeface="Times" pitchFamily="2" charset="0"/>
                <a:cs typeface="Arial" panose="020B0604020202020204" pitchFamily="34" charset="0"/>
              </a:rPr>
              <a:t>caught</a:t>
            </a:r>
            <a:endParaRPr lang="zh-CN" altLang="en-US" dirty="0">
              <a:latin typeface="Times" pitchFamily="2" charset="0"/>
            </a:endParaRPr>
          </a:p>
        </p:txBody>
      </p:sp>
      <p:pic>
        <p:nvPicPr>
          <p:cNvPr id="13" name="Picture 8">
            <a:extLst>
              <a:ext uri="{FF2B5EF4-FFF2-40B4-BE49-F238E27FC236}">
                <a16:creationId xmlns:a16="http://schemas.microsoft.com/office/drawing/2014/main" id="{B24956FA-FB4C-4646-B73D-AC817D5F7041}"/>
              </a:ext>
            </a:extLst>
          </p:cNvPr>
          <p:cNvPicPr>
            <a:picLocks noChangeAspect="1"/>
          </p:cNvPicPr>
          <p:nvPr/>
        </p:nvPicPr>
        <p:blipFill rotWithShape="1">
          <a:blip r:embed="rId3">
            <a:extLst>
              <a:ext uri="{28A0092B-C50C-407E-A947-70E740481C1C}">
                <a14:useLocalDpi xmlns:a14="http://schemas.microsoft.com/office/drawing/2010/main"/>
              </a:ext>
            </a:extLst>
          </a:blip>
          <a:srcRect t="37823" r="47353"/>
          <a:stretch/>
        </p:blipFill>
        <p:spPr>
          <a:xfrm>
            <a:off x="1913499" y="2937946"/>
            <a:ext cx="3200400" cy="3085407"/>
          </a:xfrm>
          <a:prstGeom prst="rect">
            <a:avLst/>
          </a:prstGeom>
        </p:spPr>
      </p:pic>
      <p:pic>
        <p:nvPicPr>
          <p:cNvPr id="14" name="Picture 8">
            <a:extLst>
              <a:ext uri="{FF2B5EF4-FFF2-40B4-BE49-F238E27FC236}">
                <a16:creationId xmlns:a16="http://schemas.microsoft.com/office/drawing/2014/main" id="{4117E45C-9499-9040-BFCA-CE0F310FB8B8}"/>
              </a:ext>
            </a:extLst>
          </p:cNvPr>
          <p:cNvPicPr>
            <a:picLocks noChangeAspect="1"/>
          </p:cNvPicPr>
          <p:nvPr/>
        </p:nvPicPr>
        <p:blipFill rotWithShape="1">
          <a:blip r:embed="rId3">
            <a:extLst>
              <a:ext uri="{28A0092B-C50C-407E-A947-70E740481C1C}">
                <a14:useLocalDpi xmlns:a14="http://schemas.microsoft.com/office/drawing/2010/main"/>
              </a:ext>
            </a:extLst>
          </a:blip>
          <a:srcRect l="51253" t="38576"/>
          <a:stretch/>
        </p:blipFill>
        <p:spPr>
          <a:xfrm>
            <a:off x="5029200" y="2975353"/>
            <a:ext cx="2963300" cy="3048000"/>
          </a:xfrm>
          <a:prstGeom prst="rect">
            <a:avLst/>
          </a:prstGeom>
        </p:spPr>
      </p:pic>
      <p:cxnSp>
        <p:nvCxnSpPr>
          <p:cNvPr id="16" name="Straight Arrow Connector 3">
            <a:extLst>
              <a:ext uri="{FF2B5EF4-FFF2-40B4-BE49-F238E27FC236}">
                <a16:creationId xmlns:a16="http://schemas.microsoft.com/office/drawing/2014/main" id="{CDA746F5-58C6-FE47-8AC3-E1E3D32B97E1}"/>
              </a:ext>
            </a:extLst>
          </p:cNvPr>
          <p:cNvCxnSpPr>
            <a:cxnSpLocks/>
          </p:cNvCxnSpPr>
          <p:nvPr/>
        </p:nvCxnSpPr>
        <p:spPr>
          <a:xfrm flipV="1">
            <a:off x="5047129" y="1789628"/>
            <a:ext cx="0" cy="228600"/>
          </a:xfrm>
          <a:prstGeom prst="straightConnector1">
            <a:avLst/>
          </a:prstGeom>
          <a:ln w="44450" cmpd="sng">
            <a:solidFill>
              <a:srgbClr val="C00000"/>
            </a:solidFill>
            <a:tailEnd type="triangle" w="sm" len="med"/>
          </a:ln>
        </p:spPr>
        <p:style>
          <a:lnRef idx="1">
            <a:schemeClr val="accent1"/>
          </a:lnRef>
          <a:fillRef idx="0">
            <a:schemeClr val="accent1"/>
          </a:fillRef>
          <a:effectRef idx="0">
            <a:schemeClr val="accent1"/>
          </a:effectRef>
          <a:fontRef idx="minor">
            <a:schemeClr val="tx1"/>
          </a:fontRef>
        </p:style>
      </p:cxnSp>
      <p:sp>
        <p:nvSpPr>
          <p:cNvPr id="21" name="Rectangle 15">
            <a:extLst>
              <a:ext uri="{FF2B5EF4-FFF2-40B4-BE49-F238E27FC236}">
                <a16:creationId xmlns:a16="http://schemas.microsoft.com/office/drawing/2014/main" id="{C4760AFD-1540-A544-9530-ADA49EBAB406}"/>
              </a:ext>
            </a:extLst>
          </p:cNvPr>
          <p:cNvSpPr/>
          <p:nvPr/>
        </p:nvSpPr>
        <p:spPr>
          <a:xfrm>
            <a:off x="2209799" y="1070353"/>
            <a:ext cx="2362201" cy="426384"/>
          </a:xfrm>
          <a:prstGeom prst="rect">
            <a:avLst/>
          </a:prstGeom>
          <a:noFill/>
          <a:ln>
            <a:solidFill>
              <a:srgbClr val="C00000"/>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solidFill>
                <a:srgbClr val="C00000"/>
              </a:solidFill>
              <a:latin typeface="Times" pitchFamily="2" charset="0"/>
            </a:endParaRPr>
          </a:p>
        </p:txBody>
      </p:sp>
      <p:cxnSp>
        <p:nvCxnSpPr>
          <p:cNvPr id="23" name="直线连接符 22">
            <a:extLst>
              <a:ext uri="{FF2B5EF4-FFF2-40B4-BE49-F238E27FC236}">
                <a16:creationId xmlns:a16="http://schemas.microsoft.com/office/drawing/2014/main" id="{4064DB9C-392F-E740-8692-E818F1A69214}"/>
              </a:ext>
            </a:extLst>
          </p:cNvPr>
          <p:cNvCxnSpPr>
            <a:cxnSpLocks/>
            <a:stCxn id="21" idx="1"/>
          </p:cNvCxnSpPr>
          <p:nvPr/>
        </p:nvCxnSpPr>
        <p:spPr>
          <a:xfrm flipH="1">
            <a:off x="1938529" y="1283545"/>
            <a:ext cx="271270" cy="22860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7" name="组合 26">
            <a:extLst>
              <a:ext uri="{FF2B5EF4-FFF2-40B4-BE49-F238E27FC236}">
                <a16:creationId xmlns:a16="http://schemas.microsoft.com/office/drawing/2014/main" id="{8A48731A-2B46-E845-8AA6-12D1948783BD}"/>
              </a:ext>
            </a:extLst>
          </p:cNvPr>
          <p:cNvGrpSpPr/>
          <p:nvPr/>
        </p:nvGrpSpPr>
        <p:grpSpPr>
          <a:xfrm>
            <a:off x="80448" y="1081190"/>
            <a:ext cx="1833051" cy="1436963"/>
            <a:chOff x="80448" y="1215646"/>
            <a:chExt cx="1833051" cy="1436963"/>
          </a:xfrm>
        </p:grpSpPr>
        <p:sp>
          <p:nvSpPr>
            <p:cNvPr id="22" name="Rectangle 15">
              <a:extLst>
                <a:ext uri="{FF2B5EF4-FFF2-40B4-BE49-F238E27FC236}">
                  <a16:creationId xmlns:a16="http://schemas.microsoft.com/office/drawing/2014/main" id="{F2CE4B21-2AEF-B541-858A-513E0ECE73CC}"/>
                </a:ext>
              </a:extLst>
            </p:cNvPr>
            <p:cNvSpPr/>
            <p:nvPr/>
          </p:nvSpPr>
          <p:spPr>
            <a:xfrm>
              <a:off x="80448" y="1215646"/>
              <a:ext cx="1833051" cy="1436963"/>
            </a:xfrm>
            <a:prstGeom prst="rect">
              <a:avLst/>
            </a:prstGeom>
            <a:noFill/>
            <a:ln>
              <a:solidFill>
                <a:srgbClr val="C00000"/>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solidFill>
                  <a:srgbClr val="C00000"/>
                </a:solidFill>
                <a:latin typeface="Times" pitchFamily="2" charset="0"/>
              </a:endParaRPr>
            </a:p>
          </p:txBody>
        </p:sp>
        <p:sp>
          <p:nvSpPr>
            <p:cNvPr id="24" name="文本框 23">
              <a:extLst>
                <a:ext uri="{FF2B5EF4-FFF2-40B4-BE49-F238E27FC236}">
                  <a16:creationId xmlns:a16="http://schemas.microsoft.com/office/drawing/2014/main" id="{34C3FB77-1241-2C4B-9BA0-4D59013EC53B}"/>
                </a:ext>
              </a:extLst>
            </p:cNvPr>
            <p:cNvSpPr txBox="1"/>
            <p:nvPr/>
          </p:nvSpPr>
          <p:spPr>
            <a:xfrm>
              <a:off x="152400" y="1258669"/>
              <a:ext cx="1736069" cy="1323439"/>
            </a:xfrm>
            <a:prstGeom prst="rect">
              <a:avLst/>
            </a:prstGeom>
            <a:noFill/>
          </p:spPr>
          <p:txBody>
            <a:bodyPr wrap="square" rtlCol="0">
              <a:spAutoFit/>
            </a:bodyPr>
            <a:lstStyle/>
            <a:p>
              <a:r>
                <a:rPr kumimoji="1" lang="en-US" altLang="zh-CN" sz="1600" dirty="0">
                  <a:solidFill>
                    <a:srgbClr val="C00000"/>
                  </a:solidFill>
                  <a:latin typeface="Times" pitchFamily="2" charset="0"/>
                </a:rPr>
                <a:t>Different</a:t>
              </a:r>
              <a:r>
                <a:rPr kumimoji="1" lang="zh-CN" altLang="en-US" sz="1600" dirty="0">
                  <a:solidFill>
                    <a:srgbClr val="C00000"/>
                  </a:solidFill>
                  <a:latin typeface="Times" pitchFamily="2" charset="0"/>
                </a:rPr>
                <a:t> </a:t>
              </a:r>
              <a:r>
                <a:rPr kumimoji="1" lang="en-US" altLang="zh-CN" sz="1600" dirty="0">
                  <a:solidFill>
                    <a:srgbClr val="C00000"/>
                  </a:solidFill>
                  <a:latin typeface="Times" pitchFamily="2" charset="0"/>
                </a:rPr>
                <a:t>pricing</a:t>
              </a:r>
              <a:r>
                <a:rPr kumimoji="1" lang="zh-CN" altLang="en-US" sz="1600" dirty="0">
                  <a:solidFill>
                    <a:srgbClr val="C00000"/>
                  </a:solidFill>
                  <a:latin typeface="Times" pitchFamily="2" charset="0"/>
                </a:rPr>
                <a:t> </a:t>
              </a:r>
              <a:r>
                <a:rPr kumimoji="1" lang="en-US" altLang="zh-CN" sz="1600" dirty="0">
                  <a:solidFill>
                    <a:srgbClr val="C00000"/>
                  </a:solidFill>
                  <a:latin typeface="Times" pitchFamily="2" charset="0"/>
                </a:rPr>
                <a:t>electricity</a:t>
              </a:r>
              <a:r>
                <a:rPr kumimoji="1" lang="zh-CN" altLang="en-US" sz="1600" dirty="0">
                  <a:solidFill>
                    <a:srgbClr val="C00000"/>
                  </a:solidFill>
                  <a:latin typeface="Times" pitchFamily="2" charset="0"/>
                </a:rPr>
                <a:t> </a:t>
              </a:r>
              <a:r>
                <a:rPr kumimoji="1" lang="en-US" altLang="zh-CN" sz="1600" dirty="0">
                  <a:latin typeface="Times" pitchFamily="2" charset="0"/>
                </a:rPr>
                <a:t>(wiki:</a:t>
              </a:r>
              <a:r>
                <a:rPr kumimoji="1" lang="zh-CN" altLang="en-US" sz="1600" dirty="0">
                  <a:latin typeface="Times" pitchFamily="2" charset="0"/>
                </a:rPr>
                <a:t> </a:t>
              </a:r>
              <a:r>
                <a:rPr kumimoji="1" lang="en-US" altLang="zh-CN" sz="1600" dirty="0">
                  <a:latin typeface="Times" pitchFamily="2" charset="0"/>
                </a:rPr>
                <a:t>https://</a:t>
              </a:r>
              <a:r>
                <a:rPr kumimoji="1" lang="en-US" altLang="zh-CN" sz="1600" dirty="0" err="1">
                  <a:latin typeface="Times" pitchFamily="2" charset="0"/>
                </a:rPr>
                <a:t>en.wikipedia.org</a:t>
              </a:r>
              <a:r>
                <a:rPr kumimoji="1" lang="en-US" altLang="zh-CN" sz="1600" dirty="0">
                  <a:latin typeface="Times" pitchFamily="2" charset="0"/>
                </a:rPr>
                <a:t>/wiki/</a:t>
              </a:r>
              <a:r>
                <a:rPr kumimoji="1" lang="en-US" altLang="zh-CN" sz="1600" dirty="0" err="1">
                  <a:latin typeface="Times" pitchFamily="2" charset="0"/>
                </a:rPr>
                <a:t>Electricity_pricing</a:t>
              </a:r>
              <a:r>
                <a:rPr kumimoji="1" lang="en-US" altLang="zh-CN" sz="1600" dirty="0">
                  <a:latin typeface="Times" pitchFamily="2" charset="0"/>
                </a:rPr>
                <a:t>)</a:t>
              </a:r>
              <a:endParaRPr kumimoji="1" lang="zh-CN" altLang="en-US" sz="1600" dirty="0">
                <a:latin typeface="Times" pitchFamily="2" charset="0"/>
              </a:endParaRPr>
            </a:p>
          </p:txBody>
        </p:sp>
      </p:grpSp>
      <p:cxnSp>
        <p:nvCxnSpPr>
          <p:cNvPr id="29" name="直线连接符 28">
            <a:extLst>
              <a:ext uri="{FF2B5EF4-FFF2-40B4-BE49-F238E27FC236}">
                <a16:creationId xmlns:a16="http://schemas.microsoft.com/office/drawing/2014/main" id="{547F1577-EA26-1347-8A52-0BEE459E8264}"/>
              </a:ext>
            </a:extLst>
          </p:cNvPr>
          <p:cNvCxnSpPr>
            <a:cxnSpLocks/>
          </p:cNvCxnSpPr>
          <p:nvPr/>
        </p:nvCxnSpPr>
        <p:spPr>
          <a:xfrm>
            <a:off x="3569378" y="3584953"/>
            <a:ext cx="0" cy="1600200"/>
          </a:xfrm>
          <a:prstGeom prst="line">
            <a:avLst/>
          </a:prstGeom>
          <a:ln w="28575">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34" name="文本框 33">
            <a:extLst>
              <a:ext uri="{FF2B5EF4-FFF2-40B4-BE49-F238E27FC236}">
                <a16:creationId xmlns:a16="http://schemas.microsoft.com/office/drawing/2014/main" id="{10AEE1B6-434B-0040-B076-260DE70DF344}"/>
              </a:ext>
            </a:extLst>
          </p:cNvPr>
          <p:cNvSpPr txBox="1"/>
          <p:nvPr/>
        </p:nvSpPr>
        <p:spPr>
          <a:xfrm>
            <a:off x="3794223" y="3741182"/>
            <a:ext cx="777777" cy="523220"/>
          </a:xfrm>
          <a:prstGeom prst="rect">
            <a:avLst/>
          </a:prstGeom>
          <a:noFill/>
        </p:spPr>
        <p:txBody>
          <a:bodyPr wrap="none" rtlCol="0">
            <a:spAutoFit/>
          </a:bodyPr>
          <a:lstStyle/>
          <a:p>
            <a:pPr algn="ctr"/>
            <a:r>
              <a:rPr kumimoji="1" lang="en-US" altLang="zh-CN" sz="1400" dirty="0">
                <a:solidFill>
                  <a:srgbClr val="C00000"/>
                </a:solidFill>
                <a:latin typeface="Times" pitchFamily="2" charset="0"/>
              </a:rPr>
              <a:t>Normal</a:t>
            </a:r>
            <a:r>
              <a:rPr kumimoji="1" lang="zh-CN" altLang="en-US" sz="1400" dirty="0">
                <a:solidFill>
                  <a:srgbClr val="C00000"/>
                </a:solidFill>
                <a:latin typeface="Times" pitchFamily="2" charset="0"/>
              </a:rPr>
              <a:t> </a:t>
            </a:r>
            <a:endParaRPr kumimoji="1" lang="en-US" altLang="zh-CN" sz="1400" dirty="0">
              <a:solidFill>
                <a:srgbClr val="C00000"/>
              </a:solidFill>
              <a:latin typeface="Times" pitchFamily="2" charset="0"/>
            </a:endParaRPr>
          </a:p>
          <a:p>
            <a:pPr algn="ctr"/>
            <a:r>
              <a:rPr kumimoji="1" lang="en-US" altLang="zh-CN" sz="1400" dirty="0">
                <a:solidFill>
                  <a:srgbClr val="C00000"/>
                </a:solidFill>
                <a:latin typeface="Times" pitchFamily="2" charset="0"/>
              </a:rPr>
              <a:t>users</a:t>
            </a:r>
            <a:endParaRPr kumimoji="1" lang="zh-CN" altLang="en-US" sz="1400" dirty="0">
              <a:solidFill>
                <a:srgbClr val="C00000"/>
              </a:solidFill>
              <a:latin typeface="Times" pitchFamily="2" charset="0"/>
            </a:endParaRPr>
          </a:p>
        </p:txBody>
      </p:sp>
      <p:sp>
        <p:nvSpPr>
          <p:cNvPr id="35" name="文本框 34">
            <a:extLst>
              <a:ext uri="{FF2B5EF4-FFF2-40B4-BE49-F238E27FC236}">
                <a16:creationId xmlns:a16="http://schemas.microsoft.com/office/drawing/2014/main" id="{E1F4D5EF-180C-534D-9C0D-95F1DAC97FBB}"/>
              </a:ext>
            </a:extLst>
          </p:cNvPr>
          <p:cNvSpPr txBox="1"/>
          <p:nvPr/>
        </p:nvSpPr>
        <p:spPr>
          <a:xfrm>
            <a:off x="2551203" y="3741182"/>
            <a:ext cx="753732" cy="307777"/>
          </a:xfrm>
          <a:prstGeom prst="rect">
            <a:avLst/>
          </a:prstGeom>
          <a:noFill/>
        </p:spPr>
        <p:txBody>
          <a:bodyPr wrap="none" rtlCol="0">
            <a:spAutoFit/>
          </a:bodyPr>
          <a:lstStyle/>
          <a:p>
            <a:pPr algn="ctr"/>
            <a:r>
              <a:rPr kumimoji="1" lang="en-US" altLang="zh-CN" sz="1400" dirty="0">
                <a:solidFill>
                  <a:srgbClr val="C00000"/>
                </a:solidFill>
                <a:latin typeface="Times" pitchFamily="2" charset="0"/>
              </a:rPr>
              <a:t>Thieves</a:t>
            </a:r>
            <a:endParaRPr kumimoji="1" lang="zh-CN" altLang="en-US" sz="1400" dirty="0">
              <a:solidFill>
                <a:srgbClr val="C00000"/>
              </a:solidFill>
              <a:latin typeface="Times" pitchFamily="2" charset="0"/>
            </a:endParaRPr>
          </a:p>
        </p:txBody>
      </p:sp>
      <p:grpSp>
        <p:nvGrpSpPr>
          <p:cNvPr id="44" name="组合 43">
            <a:extLst>
              <a:ext uri="{FF2B5EF4-FFF2-40B4-BE49-F238E27FC236}">
                <a16:creationId xmlns:a16="http://schemas.microsoft.com/office/drawing/2014/main" id="{97305EBC-F40E-E84B-8578-8B8A60DF1C0E}"/>
              </a:ext>
            </a:extLst>
          </p:cNvPr>
          <p:cNvGrpSpPr/>
          <p:nvPr/>
        </p:nvGrpSpPr>
        <p:grpSpPr>
          <a:xfrm>
            <a:off x="0" y="3556817"/>
            <a:ext cx="2326359" cy="2237935"/>
            <a:chOff x="76200" y="1215645"/>
            <a:chExt cx="1837299" cy="2554824"/>
          </a:xfrm>
        </p:grpSpPr>
        <p:sp>
          <p:nvSpPr>
            <p:cNvPr id="45" name="Rectangle 15">
              <a:extLst>
                <a:ext uri="{FF2B5EF4-FFF2-40B4-BE49-F238E27FC236}">
                  <a16:creationId xmlns:a16="http://schemas.microsoft.com/office/drawing/2014/main" id="{9C880677-FAD6-3A48-9927-D3A18E2BADF4}"/>
                </a:ext>
              </a:extLst>
            </p:cNvPr>
            <p:cNvSpPr/>
            <p:nvPr/>
          </p:nvSpPr>
          <p:spPr>
            <a:xfrm>
              <a:off x="80448" y="1215645"/>
              <a:ext cx="1833051" cy="2554824"/>
            </a:xfrm>
            <a:prstGeom prst="rect">
              <a:avLst/>
            </a:prstGeom>
            <a:solidFill>
              <a:schemeClr val="bg1"/>
            </a:solidFill>
            <a:ln>
              <a:solidFill>
                <a:srgbClr val="C00000"/>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solidFill>
                  <a:srgbClr val="C00000"/>
                </a:solidFill>
                <a:latin typeface="Times" pitchFamily="2" charset="0"/>
              </a:endParaRPr>
            </a:p>
          </p:txBody>
        </p:sp>
        <p:sp>
          <p:nvSpPr>
            <p:cNvPr id="46" name="文本框 45">
              <a:extLst>
                <a:ext uri="{FF2B5EF4-FFF2-40B4-BE49-F238E27FC236}">
                  <a16:creationId xmlns:a16="http://schemas.microsoft.com/office/drawing/2014/main" id="{0B115137-428E-744D-BBFE-747CDD8A185F}"/>
                </a:ext>
              </a:extLst>
            </p:cNvPr>
            <p:cNvSpPr txBox="1"/>
            <p:nvPr/>
          </p:nvSpPr>
          <p:spPr>
            <a:xfrm>
              <a:off x="76200" y="1258668"/>
              <a:ext cx="1812269" cy="667578"/>
            </a:xfrm>
            <a:prstGeom prst="rect">
              <a:avLst/>
            </a:prstGeom>
            <a:noFill/>
          </p:spPr>
          <p:txBody>
            <a:bodyPr wrap="square" rtlCol="0">
              <a:spAutoFit/>
            </a:bodyPr>
            <a:lstStyle/>
            <a:p>
              <a:r>
                <a:rPr kumimoji="1" lang="en-US" altLang="zh-CN" sz="1600" dirty="0">
                  <a:latin typeface="Times" pitchFamily="2" charset="0"/>
                </a:rPr>
                <a:t>Usage</a:t>
              </a:r>
              <a:r>
                <a:rPr kumimoji="1" lang="zh-CN" altLang="en-US" sz="1600" dirty="0">
                  <a:latin typeface="Times" pitchFamily="2" charset="0"/>
                </a:rPr>
                <a:t> </a:t>
              </a:r>
              <a:r>
                <a:rPr kumimoji="1" lang="en-US" altLang="zh-CN" sz="1600" dirty="0">
                  <a:latin typeface="Times" pitchFamily="2" charset="0"/>
                </a:rPr>
                <a:t>variations</a:t>
              </a:r>
              <a:r>
                <a:rPr kumimoji="1" lang="zh-CN" altLang="en-US" sz="1600" dirty="0">
                  <a:latin typeface="Times" pitchFamily="2" charset="0"/>
                </a:rPr>
                <a:t> </a:t>
              </a:r>
              <a:r>
                <a:rPr kumimoji="1" lang="en-US" altLang="zh-CN" sz="1600" dirty="0">
                  <a:latin typeface="Times" pitchFamily="2" charset="0"/>
                </a:rPr>
                <a:t>before</a:t>
              </a:r>
              <a:r>
                <a:rPr kumimoji="1" lang="zh-CN" altLang="en-US" sz="1600" dirty="0">
                  <a:latin typeface="Times" pitchFamily="2" charset="0"/>
                </a:rPr>
                <a:t> </a:t>
              </a:r>
              <a:r>
                <a:rPr kumimoji="1" lang="en-US" altLang="zh-CN" sz="1600" dirty="0">
                  <a:latin typeface="Times" pitchFamily="2" charset="0"/>
                </a:rPr>
                <a:t>and</a:t>
              </a:r>
              <a:r>
                <a:rPr kumimoji="1" lang="zh-CN" altLang="en-US" sz="1600" dirty="0">
                  <a:latin typeface="Times" pitchFamily="2" charset="0"/>
                </a:rPr>
                <a:t> </a:t>
              </a:r>
              <a:r>
                <a:rPr kumimoji="1" lang="en-US" altLang="zh-CN" sz="1600" dirty="0">
                  <a:latin typeface="Times" pitchFamily="2" charset="0"/>
                </a:rPr>
                <a:t>after</a:t>
              </a:r>
              <a:r>
                <a:rPr kumimoji="1" lang="zh-CN" altLang="en-US" sz="1600" dirty="0">
                  <a:latin typeface="Times" pitchFamily="2" charset="0"/>
                </a:rPr>
                <a:t> </a:t>
              </a:r>
              <a:r>
                <a:rPr kumimoji="1" lang="en-US" altLang="zh-CN" sz="1600" dirty="0">
                  <a:latin typeface="Times" pitchFamily="2" charset="0"/>
                </a:rPr>
                <a:t>on-site</a:t>
              </a:r>
              <a:r>
                <a:rPr kumimoji="1" lang="zh-CN" altLang="en-US" sz="1600" dirty="0">
                  <a:latin typeface="Times" pitchFamily="2" charset="0"/>
                </a:rPr>
                <a:t> </a:t>
              </a:r>
              <a:r>
                <a:rPr kumimoji="1" lang="en-US" altLang="zh-CN" sz="1600" dirty="0">
                  <a:latin typeface="Times" pitchFamily="2" charset="0"/>
                </a:rPr>
                <a:t>checking</a:t>
              </a:r>
              <a:r>
                <a:rPr kumimoji="1" lang="zh-CN" altLang="en-US" sz="1600" dirty="0">
                  <a:latin typeface="Times" pitchFamily="2" charset="0"/>
                </a:rPr>
                <a:t>：</a:t>
              </a:r>
              <a:endParaRPr kumimoji="1" lang="en-US" altLang="zh-CN" sz="1600" dirty="0">
                <a:latin typeface="Times" pitchFamily="2" charset="0"/>
              </a:endParaRPr>
            </a:p>
          </p:txBody>
        </p:sp>
      </p:grpSp>
      <p:cxnSp>
        <p:nvCxnSpPr>
          <p:cNvPr id="48" name="直线连接符 47">
            <a:extLst>
              <a:ext uri="{FF2B5EF4-FFF2-40B4-BE49-F238E27FC236}">
                <a16:creationId xmlns:a16="http://schemas.microsoft.com/office/drawing/2014/main" id="{D054DD1B-46DA-3A49-8DF6-CCAD9E99B739}"/>
              </a:ext>
            </a:extLst>
          </p:cNvPr>
          <p:cNvCxnSpPr>
            <a:cxnSpLocks/>
          </p:cNvCxnSpPr>
          <p:nvPr/>
        </p:nvCxnSpPr>
        <p:spPr>
          <a:xfrm>
            <a:off x="2326359" y="2348282"/>
            <a:ext cx="1467864" cy="3101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51" name="组合 50">
            <a:extLst>
              <a:ext uri="{FF2B5EF4-FFF2-40B4-BE49-F238E27FC236}">
                <a16:creationId xmlns:a16="http://schemas.microsoft.com/office/drawing/2014/main" id="{89C0BE88-AB0E-6D40-B3F5-D3AEAAF77D79}"/>
              </a:ext>
            </a:extLst>
          </p:cNvPr>
          <p:cNvGrpSpPr/>
          <p:nvPr/>
        </p:nvGrpSpPr>
        <p:grpSpPr>
          <a:xfrm>
            <a:off x="7546306" y="3442057"/>
            <a:ext cx="2284786" cy="1904748"/>
            <a:chOff x="76200" y="1215647"/>
            <a:chExt cx="1837299" cy="2174458"/>
          </a:xfrm>
        </p:grpSpPr>
        <p:sp>
          <p:nvSpPr>
            <p:cNvPr id="52" name="Rectangle 15">
              <a:extLst>
                <a:ext uri="{FF2B5EF4-FFF2-40B4-BE49-F238E27FC236}">
                  <a16:creationId xmlns:a16="http://schemas.microsoft.com/office/drawing/2014/main" id="{27AC1734-91BE-2843-85BE-B94D25238A39}"/>
                </a:ext>
              </a:extLst>
            </p:cNvPr>
            <p:cNvSpPr/>
            <p:nvPr/>
          </p:nvSpPr>
          <p:spPr>
            <a:xfrm>
              <a:off x="80448" y="1215647"/>
              <a:ext cx="1833051" cy="2174458"/>
            </a:xfrm>
            <a:prstGeom prst="rect">
              <a:avLst/>
            </a:prstGeom>
            <a:solidFill>
              <a:schemeClr val="bg1"/>
            </a:solidFill>
            <a:ln>
              <a:solidFill>
                <a:srgbClr val="C00000"/>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solidFill>
                  <a:srgbClr val="C00000"/>
                </a:solidFill>
                <a:latin typeface="Times" pitchFamily="2" charset="0"/>
              </a:endParaRPr>
            </a:p>
          </p:txBody>
        </p:sp>
        <p:sp>
          <p:nvSpPr>
            <p:cNvPr id="53" name="文本框 52">
              <a:extLst>
                <a:ext uri="{FF2B5EF4-FFF2-40B4-BE49-F238E27FC236}">
                  <a16:creationId xmlns:a16="http://schemas.microsoft.com/office/drawing/2014/main" id="{77ECB95F-9974-854B-9E49-81829BF72CCF}"/>
                </a:ext>
              </a:extLst>
            </p:cNvPr>
            <p:cNvSpPr txBox="1"/>
            <p:nvPr/>
          </p:nvSpPr>
          <p:spPr>
            <a:xfrm>
              <a:off x="76200" y="1258669"/>
              <a:ext cx="1812269" cy="948665"/>
            </a:xfrm>
            <a:prstGeom prst="rect">
              <a:avLst/>
            </a:prstGeom>
            <a:noFill/>
          </p:spPr>
          <p:txBody>
            <a:bodyPr wrap="square" rtlCol="0">
              <a:spAutoFit/>
            </a:bodyPr>
            <a:lstStyle/>
            <a:p>
              <a:r>
                <a:rPr kumimoji="1" lang="en-US" altLang="zh-CN" sz="1600" dirty="0">
                  <a:latin typeface="Times" pitchFamily="2" charset="0"/>
                </a:rPr>
                <a:t>The</a:t>
              </a:r>
              <a:r>
                <a:rPr kumimoji="1" lang="zh-CN" altLang="en-US" sz="1600" dirty="0">
                  <a:latin typeface="Times" pitchFamily="2" charset="0"/>
                </a:rPr>
                <a:t> </a:t>
              </a:r>
              <a:r>
                <a:rPr kumimoji="1" lang="en-US" altLang="zh-CN" sz="1600" dirty="0">
                  <a:latin typeface="Times" pitchFamily="2" charset="0"/>
                </a:rPr>
                <a:t>weather</a:t>
              </a:r>
              <a:r>
                <a:rPr kumimoji="1" lang="zh-CN" altLang="en-US" sz="1600" dirty="0">
                  <a:latin typeface="Times" pitchFamily="2" charset="0"/>
                </a:rPr>
                <a:t> </a:t>
              </a:r>
              <a:r>
                <a:rPr kumimoji="1" lang="en-US" altLang="zh-CN" sz="1600" dirty="0">
                  <a:latin typeface="Times" pitchFamily="2" charset="0"/>
                </a:rPr>
                <a:t>gets</a:t>
              </a:r>
              <a:r>
                <a:rPr kumimoji="1" lang="zh-CN" altLang="en-US" sz="1600" dirty="0">
                  <a:latin typeface="Times" pitchFamily="2" charset="0"/>
                </a:rPr>
                <a:t> </a:t>
              </a:r>
              <a:r>
                <a:rPr kumimoji="1" lang="en-US" altLang="zh-CN" sz="1600" dirty="0">
                  <a:latin typeface="Times" pitchFamily="2" charset="0"/>
                </a:rPr>
                <a:t>cooler</a:t>
              </a:r>
              <a:r>
                <a:rPr kumimoji="1" lang="zh-CN" altLang="en-US" sz="1600" dirty="0">
                  <a:latin typeface="Times" pitchFamily="2" charset="0"/>
                </a:rPr>
                <a:t> </a:t>
              </a:r>
              <a:r>
                <a:rPr kumimoji="1" lang="en-US" altLang="zh-CN" sz="1600" dirty="0">
                  <a:latin typeface="Times" pitchFamily="2" charset="0"/>
                </a:rPr>
                <a:t>from</a:t>
              </a:r>
              <a:r>
                <a:rPr kumimoji="1" lang="zh-CN" altLang="en-US" sz="1600" dirty="0">
                  <a:latin typeface="Times" pitchFamily="2" charset="0"/>
                </a:rPr>
                <a:t> </a:t>
              </a:r>
              <a:r>
                <a:rPr kumimoji="1" lang="en-US" altLang="zh-CN" sz="1600" dirty="0">
                  <a:latin typeface="Times" pitchFamily="2" charset="0"/>
                </a:rPr>
                <a:t>Jul.</a:t>
              </a:r>
              <a:r>
                <a:rPr kumimoji="1" lang="zh-CN" altLang="en-US" sz="1600" dirty="0">
                  <a:latin typeface="Times" pitchFamily="2" charset="0"/>
                </a:rPr>
                <a:t> </a:t>
              </a:r>
              <a:r>
                <a:rPr kumimoji="1" lang="en-US" altLang="zh-CN" sz="1600" dirty="0">
                  <a:latin typeface="Times" pitchFamily="2" charset="0"/>
                </a:rPr>
                <a:t>to</a:t>
              </a:r>
              <a:r>
                <a:rPr kumimoji="1" lang="zh-CN" altLang="en-US" sz="1600" dirty="0">
                  <a:latin typeface="Times" pitchFamily="2" charset="0"/>
                </a:rPr>
                <a:t> </a:t>
              </a:r>
              <a:r>
                <a:rPr kumimoji="1" lang="en-US" altLang="zh-CN" sz="1600" dirty="0">
                  <a:latin typeface="Times" pitchFamily="2" charset="0"/>
                </a:rPr>
                <a:t>Oct.</a:t>
              </a:r>
            </a:p>
            <a:p>
              <a:endParaRPr kumimoji="1" lang="en-US" altLang="zh-CN" sz="1600" dirty="0">
                <a:solidFill>
                  <a:srgbClr val="C00000"/>
                </a:solidFill>
                <a:latin typeface="Times" pitchFamily="2" charset="0"/>
              </a:endParaRPr>
            </a:p>
          </p:txBody>
        </p:sp>
      </p:grpSp>
      <p:cxnSp>
        <p:nvCxnSpPr>
          <p:cNvPr id="54" name="直线连接符 53">
            <a:extLst>
              <a:ext uri="{FF2B5EF4-FFF2-40B4-BE49-F238E27FC236}">
                <a16:creationId xmlns:a16="http://schemas.microsoft.com/office/drawing/2014/main" id="{E4716AAA-0ECA-6648-BD4A-FD7BD84BB01A}"/>
              </a:ext>
            </a:extLst>
          </p:cNvPr>
          <p:cNvCxnSpPr>
            <a:cxnSpLocks/>
          </p:cNvCxnSpPr>
          <p:nvPr/>
        </p:nvCxnSpPr>
        <p:spPr>
          <a:xfrm flipH="1" flipV="1">
            <a:off x="6629400" y="3432553"/>
            <a:ext cx="2" cy="1743099"/>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9" name="直线连接符 58">
            <a:extLst>
              <a:ext uri="{FF2B5EF4-FFF2-40B4-BE49-F238E27FC236}">
                <a16:creationId xmlns:a16="http://schemas.microsoft.com/office/drawing/2014/main" id="{A6DA6BC1-D996-8A4D-B92A-5B1C1FD21870}"/>
              </a:ext>
            </a:extLst>
          </p:cNvPr>
          <p:cNvCxnSpPr>
            <a:cxnSpLocks/>
          </p:cNvCxnSpPr>
          <p:nvPr/>
        </p:nvCxnSpPr>
        <p:spPr>
          <a:xfrm flipH="1" flipV="1">
            <a:off x="6248400" y="3432553"/>
            <a:ext cx="2" cy="174310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64" name="矩形 63">
            <a:extLst>
              <a:ext uri="{FF2B5EF4-FFF2-40B4-BE49-F238E27FC236}">
                <a16:creationId xmlns:a16="http://schemas.microsoft.com/office/drawing/2014/main" id="{E3B8C146-4CF6-9B4D-B84A-0B9AB8C540E8}"/>
              </a:ext>
            </a:extLst>
          </p:cNvPr>
          <p:cNvSpPr/>
          <p:nvPr/>
        </p:nvSpPr>
        <p:spPr>
          <a:xfrm>
            <a:off x="-1" y="4890483"/>
            <a:ext cx="2294667" cy="830997"/>
          </a:xfrm>
          <a:prstGeom prst="rect">
            <a:avLst/>
          </a:prstGeom>
        </p:spPr>
        <p:txBody>
          <a:bodyPr wrap="square">
            <a:spAutoFit/>
          </a:bodyPr>
          <a:lstStyle/>
          <a:p>
            <a:r>
              <a:rPr kumimoji="1" lang="en-US" altLang="zh-CN" sz="1600" dirty="0">
                <a:latin typeface="Times" pitchFamily="2" charset="0"/>
              </a:rPr>
              <a:t>2.</a:t>
            </a:r>
            <a:r>
              <a:rPr kumimoji="1" lang="zh-CN" altLang="en-US" sz="1600" dirty="0">
                <a:latin typeface="Times" pitchFamily="2" charset="0"/>
              </a:rPr>
              <a:t> </a:t>
            </a:r>
            <a:r>
              <a:rPr kumimoji="1" lang="en-US" altLang="zh-CN" sz="1600" dirty="0">
                <a:latin typeface="Times" pitchFamily="2" charset="0"/>
              </a:rPr>
              <a:t>Normal users</a:t>
            </a:r>
            <a:r>
              <a:rPr kumimoji="1" lang="zh-CN" altLang="en-US" sz="1600" dirty="0">
                <a:latin typeface="Times" pitchFamily="2" charset="0"/>
              </a:rPr>
              <a:t> </a:t>
            </a:r>
            <a:r>
              <a:rPr kumimoji="1" lang="en-US" altLang="zh-CN" sz="1600" dirty="0">
                <a:latin typeface="Times" pitchFamily="2" charset="0"/>
              </a:rPr>
              <a:t>consume</a:t>
            </a:r>
            <a:r>
              <a:rPr kumimoji="1" lang="zh-CN" altLang="en-US" sz="1600" dirty="0">
                <a:latin typeface="Times" pitchFamily="2" charset="0"/>
              </a:rPr>
              <a:t> </a:t>
            </a:r>
            <a:r>
              <a:rPr kumimoji="1" lang="en-US" altLang="zh-CN" sz="1600" dirty="0">
                <a:solidFill>
                  <a:srgbClr val="C00000"/>
                </a:solidFill>
                <a:latin typeface="Times" pitchFamily="2" charset="0"/>
              </a:rPr>
              <a:t>less</a:t>
            </a:r>
            <a:r>
              <a:rPr kumimoji="1" lang="zh-CN" altLang="en-US" sz="1600" dirty="0">
                <a:solidFill>
                  <a:srgbClr val="C00000"/>
                </a:solidFill>
                <a:latin typeface="Times" pitchFamily="2" charset="0"/>
              </a:rPr>
              <a:t> </a:t>
            </a:r>
            <a:r>
              <a:rPr kumimoji="1" lang="en-US" altLang="zh-CN" sz="1600" dirty="0">
                <a:solidFill>
                  <a:srgbClr val="C00000"/>
                </a:solidFill>
                <a:latin typeface="Times" pitchFamily="2" charset="0"/>
              </a:rPr>
              <a:t>power</a:t>
            </a:r>
            <a:r>
              <a:rPr kumimoji="1" lang="zh-CN" altLang="en-US" sz="1600" dirty="0">
                <a:solidFill>
                  <a:srgbClr val="C00000"/>
                </a:solidFill>
                <a:latin typeface="Times" pitchFamily="2" charset="0"/>
              </a:rPr>
              <a:t> </a:t>
            </a:r>
            <a:r>
              <a:rPr kumimoji="1" lang="en-US" altLang="zh-CN" sz="1600" dirty="0">
                <a:latin typeface="Times" pitchFamily="2" charset="0"/>
              </a:rPr>
              <a:t>and</a:t>
            </a:r>
            <a:r>
              <a:rPr kumimoji="1" lang="zh-CN" altLang="en-US" sz="1600" dirty="0">
                <a:latin typeface="Times" pitchFamily="2" charset="0"/>
              </a:rPr>
              <a:t> </a:t>
            </a:r>
            <a:r>
              <a:rPr kumimoji="1" lang="en-US" altLang="zh-CN" sz="1600" dirty="0">
                <a:latin typeface="Times" pitchFamily="2" charset="0"/>
              </a:rPr>
              <a:t>perform</a:t>
            </a:r>
            <a:r>
              <a:rPr kumimoji="1" lang="zh-CN" altLang="en-US" sz="1600" dirty="0">
                <a:latin typeface="Times" pitchFamily="2" charset="0"/>
              </a:rPr>
              <a:t> </a:t>
            </a:r>
            <a:r>
              <a:rPr kumimoji="1" lang="en-US" altLang="zh-CN" sz="1600" dirty="0">
                <a:solidFill>
                  <a:srgbClr val="C00000"/>
                </a:solidFill>
                <a:latin typeface="Times" pitchFamily="2" charset="0"/>
              </a:rPr>
              <a:t>stable.</a:t>
            </a:r>
            <a:endParaRPr kumimoji="1" lang="zh-CN" altLang="en-US" sz="1600" dirty="0">
              <a:solidFill>
                <a:srgbClr val="C00000"/>
              </a:solidFill>
              <a:latin typeface="Times" pitchFamily="2" charset="0"/>
            </a:endParaRPr>
          </a:p>
        </p:txBody>
      </p:sp>
      <p:sp>
        <p:nvSpPr>
          <p:cNvPr id="65" name="矩形 64">
            <a:extLst>
              <a:ext uri="{FF2B5EF4-FFF2-40B4-BE49-F238E27FC236}">
                <a16:creationId xmlns:a16="http://schemas.microsoft.com/office/drawing/2014/main" id="{7B8E819E-7A03-F74C-A749-A2BEE4377775}"/>
              </a:ext>
            </a:extLst>
          </p:cNvPr>
          <p:cNvSpPr/>
          <p:nvPr/>
        </p:nvSpPr>
        <p:spPr>
          <a:xfrm>
            <a:off x="7572450" y="4190033"/>
            <a:ext cx="2258642" cy="1077218"/>
          </a:xfrm>
          <a:prstGeom prst="rect">
            <a:avLst/>
          </a:prstGeom>
        </p:spPr>
        <p:txBody>
          <a:bodyPr wrap="square">
            <a:spAutoFit/>
          </a:bodyPr>
          <a:lstStyle/>
          <a:p>
            <a:pPr algn="just"/>
            <a:r>
              <a:rPr kumimoji="1" lang="en-US" altLang="zh-CN" sz="1600" dirty="0">
                <a:latin typeface="Times" pitchFamily="2" charset="0"/>
              </a:rPr>
              <a:t>The</a:t>
            </a:r>
            <a:r>
              <a:rPr kumimoji="1" lang="zh-CN" altLang="en-US" sz="1600" dirty="0">
                <a:latin typeface="Times" pitchFamily="2" charset="0"/>
              </a:rPr>
              <a:t> </a:t>
            </a:r>
            <a:r>
              <a:rPr kumimoji="1" lang="en-US" altLang="zh-CN" sz="1600" dirty="0">
                <a:latin typeface="Times" pitchFamily="2" charset="0"/>
              </a:rPr>
              <a:t>slope</a:t>
            </a:r>
            <a:r>
              <a:rPr kumimoji="1" lang="zh-CN" altLang="en-US" sz="1600" dirty="0">
                <a:latin typeface="Times" pitchFamily="2" charset="0"/>
              </a:rPr>
              <a:t> </a:t>
            </a:r>
            <a:r>
              <a:rPr kumimoji="1" lang="en-US" altLang="zh-CN" sz="1600" dirty="0">
                <a:latin typeface="Times" pitchFamily="2" charset="0"/>
              </a:rPr>
              <a:t>of</a:t>
            </a:r>
            <a:r>
              <a:rPr kumimoji="1" lang="zh-CN" altLang="en-US" sz="1600" dirty="0">
                <a:latin typeface="Times" pitchFamily="2" charset="0"/>
              </a:rPr>
              <a:t> </a:t>
            </a:r>
            <a:r>
              <a:rPr kumimoji="1" lang="en-US" altLang="zh-CN" sz="1600" dirty="0">
                <a:latin typeface="Times" pitchFamily="2" charset="0"/>
              </a:rPr>
              <a:t>normal</a:t>
            </a:r>
            <a:r>
              <a:rPr kumimoji="1" lang="zh-CN" altLang="en-US" sz="1600" dirty="0">
                <a:latin typeface="Times" pitchFamily="2" charset="0"/>
              </a:rPr>
              <a:t> </a:t>
            </a:r>
            <a:r>
              <a:rPr kumimoji="1" lang="en-US" altLang="zh-CN" sz="1600" dirty="0">
                <a:latin typeface="Times" pitchFamily="2" charset="0"/>
              </a:rPr>
              <a:t>user</a:t>
            </a:r>
            <a:r>
              <a:rPr kumimoji="1" lang="zh-CN" altLang="en-US" sz="1600" dirty="0">
                <a:latin typeface="Times" pitchFamily="2" charset="0"/>
              </a:rPr>
              <a:t> </a:t>
            </a:r>
            <a:r>
              <a:rPr kumimoji="1" lang="en-US" altLang="zh-CN" sz="1600" dirty="0">
                <a:latin typeface="Times" pitchFamily="2" charset="0"/>
              </a:rPr>
              <a:t>tends</a:t>
            </a:r>
            <a:r>
              <a:rPr kumimoji="1" lang="zh-CN" altLang="en-US" sz="1600" dirty="0">
                <a:latin typeface="Times" pitchFamily="2" charset="0"/>
              </a:rPr>
              <a:t> </a:t>
            </a:r>
            <a:r>
              <a:rPr kumimoji="1" lang="en-US" altLang="zh-CN" sz="1600" dirty="0">
                <a:latin typeface="Times" pitchFamily="2" charset="0"/>
              </a:rPr>
              <a:t>to</a:t>
            </a:r>
            <a:r>
              <a:rPr kumimoji="1" lang="zh-CN" altLang="en-US" sz="1600" dirty="0">
                <a:latin typeface="Times" pitchFamily="2" charset="0"/>
              </a:rPr>
              <a:t> </a:t>
            </a:r>
            <a:r>
              <a:rPr kumimoji="1" lang="en-US" altLang="zh-CN" sz="1600" dirty="0">
                <a:latin typeface="Times" pitchFamily="2" charset="0"/>
              </a:rPr>
              <a:t>be</a:t>
            </a:r>
            <a:r>
              <a:rPr kumimoji="1" lang="zh-CN" altLang="en-US" sz="1600" dirty="0">
                <a:latin typeface="Times" pitchFamily="2" charset="0"/>
              </a:rPr>
              <a:t> </a:t>
            </a:r>
            <a:r>
              <a:rPr kumimoji="1" lang="en-US" altLang="zh-CN" sz="1600" dirty="0">
                <a:solidFill>
                  <a:srgbClr val="C00000"/>
                </a:solidFill>
                <a:latin typeface="Times" pitchFamily="2" charset="0"/>
              </a:rPr>
              <a:t>negative</a:t>
            </a:r>
            <a:r>
              <a:rPr kumimoji="1" lang="en-US" altLang="zh-CN" sz="1600" dirty="0">
                <a:latin typeface="Times" pitchFamily="2" charset="0"/>
              </a:rPr>
              <a:t>,</a:t>
            </a:r>
            <a:r>
              <a:rPr kumimoji="1" lang="zh-CN" altLang="en-US" sz="1600" dirty="0">
                <a:latin typeface="Times" pitchFamily="2" charset="0"/>
              </a:rPr>
              <a:t> </a:t>
            </a:r>
            <a:r>
              <a:rPr kumimoji="1" lang="en-US" altLang="zh-CN" sz="1600" dirty="0">
                <a:latin typeface="Times" pitchFamily="2" charset="0"/>
              </a:rPr>
              <a:t>while</a:t>
            </a:r>
            <a:r>
              <a:rPr kumimoji="1" lang="zh-CN" altLang="en-US" sz="1600" dirty="0">
                <a:latin typeface="Times" pitchFamily="2" charset="0"/>
              </a:rPr>
              <a:t> </a:t>
            </a:r>
            <a:r>
              <a:rPr kumimoji="1" lang="en-US" altLang="zh-CN" sz="1600" dirty="0">
                <a:latin typeface="Times" pitchFamily="2" charset="0"/>
              </a:rPr>
              <a:t>half</a:t>
            </a:r>
            <a:r>
              <a:rPr kumimoji="1" lang="zh-CN" altLang="en-US" sz="1600" dirty="0">
                <a:latin typeface="Times" pitchFamily="2" charset="0"/>
              </a:rPr>
              <a:t> </a:t>
            </a:r>
            <a:r>
              <a:rPr kumimoji="1" lang="en-US" altLang="zh-CN" sz="1600" dirty="0">
                <a:latin typeface="Times" pitchFamily="2" charset="0"/>
              </a:rPr>
              <a:t>of</a:t>
            </a:r>
            <a:r>
              <a:rPr kumimoji="1" lang="zh-CN" altLang="en-US" sz="1600" dirty="0">
                <a:latin typeface="Times" pitchFamily="2" charset="0"/>
              </a:rPr>
              <a:t> </a:t>
            </a:r>
            <a:r>
              <a:rPr kumimoji="1" lang="en-US" altLang="zh-CN" sz="1600" dirty="0">
                <a:latin typeface="Times" pitchFamily="2" charset="0"/>
              </a:rPr>
              <a:t>thieves</a:t>
            </a:r>
            <a:r>
              <a:rPr kumimoji="1" lang="zh-CN" altLang="en-US" sz="1600" dirty="0">
                <a:latin typeface="Times" pitchFamily="2" charset="0"/>
              </a:rPr>
              <a:t> </a:t>
            </a:r>
            <a:r>
              <a:rPr kumimoji="1" lang="en-US" altLang="zh-CN" sz="1600" dirty="0">
                <a:latin typeface="Times" pitchFamily="2" charset="0"/>
              </a:rPr>
              <a:t>have a </a:t>
            </a:r>
            <a:r>
              <a:rPr kumimoji="1" lang="en-US" altLang="zh-CN" sz="1600" dirty="0">
                <a:solidFill>
                  <a:srgbClr val="C00000"/>
                </a:solidFill>
                <a:latin typeface="Times" pitchFamily="2" charset="0"/>
              </a:rPr>
              <a:t>positive</a:t>
            </a:r>
            <a:r>
              <a:rPr kumimoji="1" lang="en-US" altLang="zh-CN" sz="1600" dirty="0">
                <a:latin typeface="Times" pitchFamily="2" charset="0"/>
              </a:rPr>
              <a:t> one.</a:t>
            </a:r>
          </a:p>
        </p:txBody>
      </p:sp>
      <p:sp>
        <p:nvSpPr>
          <p:cNvPr id="66" name="矩形 65">
            <a:extLst>
              <a:ext uri="{FF2B5EF4-FFF2-40B4-BE49-F238E27FC236}">
                <a16:creationId xmlns:a16="http://schemas.microsoft.com/office/drawing/2014/main" id="{E8BC4743-44F9-D24E-A061-9E670E0D4973}"/>
              </a:ext>
            </a:extLst>
          </p:cNvPr>
          <p:cNvSpPr/>
          <p:nvPr/>
        </p:nvSpPr>
        <p:spPr>
          <a:xfrm>
            <a:off x="1" y="4359309"/>
            <a:ext cx="2294666" cy="584775"/>
          </a:xfrm>
          <a:prstGeom prst="rect">
            <a:avLst/>
          </a:prstGeom>
        </p:spPr>
        <p:txBody>
          <a:bodyPr wrap="square">
            <a:spAutoFit/>
          </a:bodyPr>
          <a:lstStyle/>
          <a:p>
            <a:r>
              <a:rPr kumimoji="1" lang="en-US" altLang="zh-CN" sz="1600" dirty="0">
                <a:latin typeface="Times" pitchFamily="2" charset="0"/>
              </a:rPr>
              <a:t>1.</a:t>
            </a:r>
            <a:r>
              <a:rPr kumimoji="1" lang="zh-CN" altLang="en-US" sz="1600" dirty="0">
                <a:latin typeface="Times" pitchFamily="2" charset="0"/>
              </a:rPr>
              <a:t> </a:t>
            </a:r>
            <a:r>
              <a:rPr kumimoji="1" lang="en-US" altLang="zh-CN" sz="1600" dirty="0">
                <a:solidFill>
                  <a:srgbClr val="C00000"/>
                </a:solidFill>
                <a:latin typeface="Times" pitchFamily="2" charset="0"/>
              </a:rPr>
              <a:t>Significant increment </a:t>
            </a:r>
            <a:r>
              <a:rPr kumimoji="1" lang="en-US" altLang="zh-CN" sz="1600" dirty="0">
                <a:latin typeface="Times" pitchFamily="2" charset="0"/>
              </a:rPr>
              <a:t>after being caught;</a:t>
            </a:r>
          </a:p>
        </p:txBody>
      </p:sp>
      <p:sp>
        <p:nvSpPr>
          <p:cNvPr id="31" name="Rectangle 10">
            <a:extLst>
              <a:ext uri="{FF2B5EF4-FFF2-40B4-BE49-F238E27FC236}">
                <a16:creationId xmlns:a16="http://schemas.microsoft.com/office/drawing/2014/main" id="{3A057FA5-FC25-A44B-A73D-BF0AA67E0964}"/>
              </a:ext>
            </a:extLst>
          </p:cNvPr>
          <p:cNvSpPr/>
          <p:nvPr/>
        </p:nvSpPr>
        <p:spPr>
          <a:xfrm>
            <a:off x="838200" y="6065795"/>
            <a:ext cx="8339139" cy="516211"/>
          </a:xfrm>
          <a:prstGeom prst="rect">
            <a:avLst/>
          </a:prstGeom>
          <a:ln w="38100">
            <a:solidFill>
              <a:srgbClr val="C00000"/>
            </a:solidFill>
            <a:prstDash val="solid"/>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000" dirty="0">
                <a:latin typeface="Times" pitchFamily="2" charset="0"/>
                <a:ea typeface="Microsoft YaHei" panose="020B0503020204020204" pitchFamily="34" charset="-122"/>
              </a:rPr>
              <a:t>Electricity thieves have a higher level of power consumption with less stability.</a:t>
            </a:r>
          </a:p>
        </p:txBody>
      </p:sp>
    </p:spTree>
    <p:extLst>
      <p:ext uri="{BB962C8B-B14F-4D97-AF65-F5344CB8AC3E}">
        <p14:creationId xmlns:p14="http://schemas.microsoft.com/office/powerpoint/2010/main" val="30996980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p:tgtEl>
                                          <p:spTgt spid="16"/>
                                        </p:tgtEl>
                                        <p:attrNameLst>
                                          <p:attrName>ppt_y</p:attrName>
                                        </p:attrNameLst>
                                      </p:cBhvr>
                                      <p:tavLst>
                                        <p:tav tm="0">
                                          <p:val>
                                            <p:strVal val="#ppt_y+#ppt_h*1.125000"/>
                                          </p:val>
                                        </p:tav>
                                        <p:tav tm="100000">
                                          <p:val>
                                            <p:strVal val="#ppt_y"/>
                                          </p:val>
                                        </p:tav>
                                      </p:tavLst>
                                    </p:anim>
                                    <p:animEffect transition="in" filter="wipe(up)">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27"/>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21"/>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23"/>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16"/>
                                        </p:tgtEl>
                                        <p:attrNameLst>
                                          <p:attrName>style.visibility</p:attrName>
                                        </p:attrNameLst>
                                      </p:cBhvr>
                                      <p:to>
                                        <p:strVal val="hidden"/>
                                      </p:to>
                                    </p:set>
                                  </p:childTnLst>
                                </p:cTn>
                              </p:par>
                              <p:par>
                                <p:cTn id="33" presetID="9" presetClass="entr" presetSubtype="0"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dissolve">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4"/>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29"/>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35"/>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44"/>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66"/>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64"/>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xit" presetSubtype="0" fill="hold" grpId="1" nodeType="clickEffect">
                                  <p:stCondLst>
                                    <p:cond delay="0"/>
                                  </p:stCondLst>
                                  <p:childTnLst>
                                    <p:set>
                                      <p:cBhvr>
                                        <p:cTn id="57" dur="1" fill="hold">
                                          <p:stCondLst>
                                            <p:cond delay="0"/>
                                          </p:stCondLst>
                                        </p:cTn>
                                        <p:tgtEl>
                                          <p:spTgt spid="35"/>
                                        </p:tgtEl>
                                        <p:attrNameLst>
                                          <p:attrName>style.visibility</p:attrName>
                                        </p:attrNameLst>
                                      </p:cBhvr>
                                      <p:to>
                                        <p:strVal val="hidden"/>
                                      </p:to>
                                    </p:set>
                                  </p:childTnLst>
                                </p:cTn>
                              </p:par>
                              <p:par>
                                <p:cTn id="58" presetID="1" presetClass="exit" presetSubtype="0" fill="hold" nodeType="withEffect">
                                  <p:stCondLst>
                                    <p:cond delay="0"/>
                                  </p:stCondLst>
                                  <p:childTnLst>
                                    <p:set>
                                      <p:cBhvr>
                                        <p:cTn id="59" dur="1" fill="hold">
                                          <p:stCondLst>
                                            <p:cond delay="0"/>
                                          </p:stCondLst>
                                        </p:cTn>
                                        <p:tgtEl>
                                          <p:spTgt spid="44"/>
                                        </p:tgtEl>
                                        <p:attrNameLst>
                                          <p:attrName>style.visibility</p:attrName>
                                        </p:attrNameLst>
                                      </p:cBhvr>
                                      <p:to>
                                        <p:strVal val="hidden"/>
                                      </p:to>
                                    </p:set>
                                  </p:childTnLst>
                                </p:cTn>
                              </p:par>
                              <p:par>
                                <p:cTn id="60" presetID="1" presetClass="exit" presetSubtype="0" fill="hold" nodeType="withEffect">
                                  <p:stCondLst>
                                    <p:cond delay="0"/>
                                  </p:stCondLst>
                                  <p:childTnLst>
                                    <p:set>
                                      <p:cBhvr>
                                        <p:cTn id="61" dur="1" fill="hold">
                                          <p:stCondLst>
                                            <p:cond delay="0"/>
                                          </p:stCondLst>
                                        </p:cTn>
                                        <p:tgtEl>
                                          <p:spTgt spid="29"/>
                                        </p:tgtEl>
                                        <p:attrNameLst>
                                          <p:attrName>style.visibility</p:attrName>
                                        </p:attrNameLst>
                                      </p:cBhvr>
                                      <p:to>
                                        <p:strVal val="hidden"/>
                                      </p:to>
                                    </p:set>
                                  </p:childTnLst>
                                </p:cTn>
                              </p:par>
                              <p:par>
                                <p:cTn id="62" presetID="1" presetClass="exit" presetSubtype="0" fill="hold" grpId="1" nodeType="withEffect">
                                  <p:stCondLst>
                                    <p:cond delay="0"/>
                                  </p:stCondLst>
                                  <p:childTnLst>
                                    <p:set>
                                      <p:cBhvr>
                                        <p:cTn id="63" dur="1" fill="hold">
                                          <p:stCondLst>
                                            <p:cond delay="0"/>
                                          </p:stCondLst>
                                        </p:cTn>
                                        <p:tgtEl>
                                          <p:spTgt spid="34"/>
                                        </p:tgtEl>
                                        <p:attrNameLst>
                                          <p:attrName>style.visibility</p:attrName>
                                        </p:attrNameLst>
                                      </p:cBhvr>
                                      <p:to>
                                        <p:strVal val="hidden"/>
                                      </p:to>
                                    </p:set>
                                  </p:childTnLst>
                                </p:cTn>
                              </p:par>
                              <p:par>
                                <p:cTn id="64" presetID="1" presetClass="exit" presetSubtype="0" fill="hold" grpId="1" nodeType="withEffect">
                                  <p:stCondLst>
                                    <p:cond delay="0"/>
                                  </p:stCondLst>
                                  <p:childTnLst>
                                    <p:set>
                                      <p:cBhvr>
                                        <p:cTn id="65" dur="1" fill="hold">
                                          <p:stCondLst>
                                            <p:cond delay="0"/>
                                          </p:stCondLst>
                                        </p:cTn>
                                        <p:tgtEl>
                                          <p:spTgt spid="64"/>
                                        </p:tgtEl>
                                        <p:attrNameLst>
                                          <p:attrName>style.visibility</p:attrName>
                                        </p:attrNameLst>
                                      </p:cBhvr>
                                      <p:to>
                                        <p:strVal val="hidden"/>
                                      </p:to>
                                    </p:set>
                                  </p:childTnLst>
                                </p:cTn>
                              </p:par>
                              <p:par>
                                <p:cTn id="66" presetID="1" presetClass="exit" presetSubtype="0" fill="hold" grpId="1" nodeType="withEffect">
                                  <p:stCondLst>
                                    <p:cond delay="0"/>
                                  </p:stCondLst>
                                  <p:childTnLst>
                                    <p:set>
                                      <p:cBhvr>
                                        <p:cTn id="67" dur="1" fill="hold">
                                          <p:stCondLst>
                                            <p:cond delay="0"/>
                                          </p:stCondLst>
                                        </p:cTn>
                                        <p:tgtEl>
                                          <p:spTgt spid="66"/>
                                        </p:tgtEl>
                                        <p:attrNameLst>
                                          <p:attrName>style.visibility</p:attrName>
                                        </p:attrNameLst>
                                      </p:cBhvr>
                                      <p:to>
                                        <p:strVal val="hidden"/>
                                      </p:to>
                                    </p:set>
                                  </p:childTnLst>
                                </p:cTn>
                              </p:par>
                              <p:par>
                                <p:cTn id="68" presetID="9" presetClass="entr" presetSubtype="0" fill="hold" nodeType="with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dissolve">
                                      <p:cBhvr>
                                        <p:cTn id="70" dur="500"/>
                                        <p:tgtEl>
                                          <p:spTgt spid="14"/>
                                        </p:tgtEl>
                                      </p:cBhvr>
                                    </p:animEffect>
                                  </p:childTnLst>
                                </p:cTn>
                              </p:par>
                              <p:par>
                                <p:cTn id="71" presetID="1" presetClass="entr" presetSubtype="0" fill="hold" nodeType="withEffect">
                                  <p:stCondLst>
                                    <p:cond delay="0"/>
                                  </p:stCondLst>
                                  <p:childTnLst>
                                    <p:set>
                                      <p:cBhvr>
                                        <p:cTn id="72" dur="1" fill="hold">
                                          <p:stCondLst>
                                            <p:cond delay="0"/>
                                          </p:stCondLst>
                                        </p:cTn>
                                        <p:tgtEl>
                                          <p:spTgt spid="51"/>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65"/>
                                        </p:tgtEl>
                                        <p:attrNameLst>
                                          <p:attrName>style.visibility</p:attrName>
                                        </p:attrNameLst>
                                      </p:cBhvr>
                                      <p:to>
                                        <p:strVal val="visible"/>
                                      </p:to>
                                    </p:set>
                                  </p:childTnLst>
                                </p:cTn>
                              </p:par>
                              <p:par>
                                <p:cTn id="82" presetID="22" presetClass="entr" presetSubtype="4" fill="hold" nodeType="with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wipe(down)">
                                      <p:cBhvr>
                                        <p:cTn id="84" dur="500"/>
                                        <p:tgtEl>
                                          <p:spTgt spid="59"/>
                                        </p:tgtEl>
                                      </p:cBhvr>
                                    </p:animEffect>
                                  </p:childTnLst>
                                </p:cTn>
                              </p:par>
                              <p:par>
                                <p:cTn id="85" presetID="22" presetClass="entr" presetSubtype="4" fill="hold" nodeType="withEffect">
                                  <p:stCondLst>
                                    <p:cond delay="0"/>
                                  </p:stCondLst>
                                  <p:childTnLst>
                                    <p:set>
                                      <p:cBhvr>
                                        <p:cTn id="86" dur="1" fill="hold">
                                          <p:stCondLst>
                                            <p:cond delay="0"/>
                                          </p:stCondLst>
                                        </p:cTn>
                                        <p:tgtEl>
                                          <p:spTgt spid="54"/>
                                        </p:tgtEl>
                                        <p:attrNameLst>
                                          <p:attrName>style.visibility</p:attrName>
                                        </p:attrNameLst>
                                      </p:cBhvr>
                                      <p:to>
                                        <p:strVal val="visible"/>
                                      </p:to>
                                    </p:set>
                                    <p:animEffect transition="in" filter="wipe(down)">
                                      <p:cBhvr>
                                        <p:cTn id="87" dur="500"/>
                                        <p:tgtEl>
                                          <p:spTgt spid="54"/>
                                        </p:tgtEl>
                                      </p:cBhvr>
                                    </p:animEffect>
                                  </p:childTnLst>
                                </p:cTn>
                              </p:par>
                            </p:childTnLst>
                          </p:cTn>
                        </p:par>
                      </p:childTnLst>
                    </p:cTn>
                  </p:par>
                  <p:par>
                    <p:cTn id="88" fill="hold">
                      <p:stCondLst>
                        <p:cond delay="indefinite"/>
                      </p:stCondLst>
                      <p:childTnLst>
                        <p:par>
                          <p:cTn id="89" fill="hold">
                            <p:stCondLst>
                              <p:cond delay="0"/>
                            </p:stCondLst>
                            <p:childTnLst>
                              <p:par>
                                <p:cTn id="90" presetID="9" presetClass="entr" presetSubtype="0" fill="hold" grpId="0" nodeType="clickEffect">
                                  <p:stCondLst>
                                    <p:cond delay="0"/>
                                  </p:stCondLst>
                                  <p:childTnLst>
                                    <p:set>
                                      <p:cBhvr>
                                        <p:cTn id="91" dur="1" fill="hold">
                                          <p:stCondLst>
                                            <p:cond delay="0"/>
                                          </p:stCondLst>
                                        </p:cTn>
                                        <p:tgtEl>
                                          <p:spTgt spid="31"/>
                                        </p:tgtEl>
                                        <p:attrNameLst>
                                          <p:attrName>style.visibility</p:attrName>
                                        </p:attrNameLst>
                                      </p:cBhvr>
                                      <p:to>
                                        <p:strVal val="visible"/>
                                      </p:to>
                                    </p:set>
                                    <p:animEffect transition="in" filter="dissolve">
                                      <p:cBhvr>
                                        <p:cTn id="9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1" grpId="0" animBg="1"/>
      <p:bldP spid="21" grpId="1" animBg="1"/>
      <p:bldP spid="34" grpId="0"/>
      <p:bldP spid="34" grpId="1"/>
      <p:bldP spid="35" grpId="0"/>
      <p:bldP spid="35" grpId="1"/>
      <p:bldP spid="64" grpId="0"/>
      <p:bldP spid="64" grpId="1"/>
      <p:bldP spid="65" grpId="0"/>
      <p:bldP spid="66" grpId="0"/>
      <p:bldP spid="66" grpId="1"/>
      <p:bldP spid="3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z="3200" b="1" dirty="0">
                <a:solidFill>
                  <a:srgbClr val="000000"/>
                </a:solidFill>
                <a:latin typeface="Times" pitchFamily="2" charset="0"/>
                <a:ea typeface="黑体"/>
                <a:cs typeface="Arial" panose="020B0604020202020204" pitchFamily="34" charset="0"/>
              </a:rPr>
              <a:t>Observation in </a:t>
            </a:r>
            <a:r>
              <a:rPr lang="en-US" altLang="zh-CN" sz="3200" b="1" dirty="0" err="1">
                <a:solidFill>
                  <a:srgbClr val="000000"/>
                </a:solidFill>
                <a:latin typeface="Times" pitchFamily="2" charset="0"/>
                <a:ea typeface="黑体"/>
                <a:cs typeface="Arial" panose="020B0604020202020204" pitchFamily="34" charset="0"/>
              </a:rPr>
              <a:t>Meso</a:t>
            </a:r>
            <a:r>
              <a:rPr lang="en-US" altLang="zh-CN" sz="3200" b="1" dirty="0">
                <a:solidFill>
                  <a:srgbClr val="000000"/>
                </a:solidFill>
                <a:latin typeface="Times" pitchFamily="2" charset="0"/>
                <a:ea typeface="黑体"/>
                <a:cs typeface="Arial" panose="020B0604020202020204" pitchFamily="34" charset="0"/>
              </a:rPr>
              <a:t>-Level</a:t>
            </a:r>
            <a:r>
              <a:rPr lang="zh-CN" altLang="en-US" sz="3200" b="1" dirty="0">
                <a:solidFill>
                  <a:srgbClr val="000000"/>
                </a:solidFill>
                <a:latin typeface="Times" pitchFamily="2" charset="0"/>
                <a:ea typeface="黑体"/>
                <a:cs typeface="Arial" panose="020B0604020202020204" pitchFamily="34" charset="0"/>
              </a:rPr>
              <a:t> </a:t>
            </a:r>
            <a:r>
              <a:rPr lang="en-US" altLang="zh-CN" sz="3200" b="1" dirty="0">
                <a:solidFill>
                  <a:srgbClr val="000000"/>
                </a:solidFill>
                <a:latin typeface="Times" pitchFamily="2" charset="0"/>
                <a:ea typeface="黑体"/>
                <a:cs typeface="Arial" panose="020B0604020202020204" pitchFamily="34" charset="0"/>
              </a:rPr>
              <a:t>(Area)</a:t>
            </a:r>
            <a:endParaRPr lang="en-US" sz="3200" dirty="0">
              <a:latin typeface="Times" pitchFamily="2" charset="0"/>
              <a:cs typeface="Arial" panose="020B0604020202020204" pitchFamily="34" charset="0"/>
            </a:endParaRPr>
          </a:p>
        </p:txBody>
      </p:sp>
      <p:pic>
        <p:nvPicPr>
          <p:cNvPr id="4" name="Picture 3">
            <a:extLst>
              <a:ext uri="{FF2B5EF4-FFF2-40B4-BE49-F238E27FC236}">
                <a16:creationId xmlns:a16="http://schemas.microsoft.com/office/drawing/2014/main" id="{4664620A-E4E4-5545-B849-90D40D4BE9B5}"/>
              </a:ext>
            </a:extLst>
          </p:cNvPr>
          <p:cNvPicPr>
            <a:picLocks noChangeAspect="1"/>
          </p:cNvPicPr>
          <p:nvPr/>
        </p:nvPicPr>
        <p:blipFill rotWithShape="1">
          <a:blip r:embed="rId3">
            <a:extLst>
              <a:ext uri="{28A0092B-C50C-407E-A947-70E740481C1C}">
                <a14:useLocalDpi xmlns:a14="http://schemas.microsoft.com/office/drawing/2010/main"/>
              </a:ext>
            </a:extLst>
          </a:blip>
          <a:srcRect b="54686"/>
          <a:stretch/>
        </p:blipFill>
        <p:spPr>
          <a:xfrm>
            <a:off x="1788583" y="1281065"/>
            <a:ext cx="6328833" cy="2071735"/>
          </a:xfrm>
          <a:prstGeom prst="rect">
            <a:avLst/>
          </a:prstGeom>
        </p:spPr>
      </p:pic>
      <p:pic>
        <p:nvPicPr>
          <p:cNvPr id="11" name="Picture 3">
            <a:extLst>
              <a:ext uri="{FF2B5EF4-FFF2-40B4-BE49-F238E27FC236}">
                <a16:creationId xmlns:a16="http://schemas.microsoft.com/office/drawing/2014/main" id="{BF681E89-2731-BD4C-A84B-5E33C52D7A4D}"/>
              </a:ext>
            </a:extLst>
          </p:cNvPr>
          <p:cNvPicPr>
            <a:picLocks noChangeAspect="1"/>
          </p:cNvPicPr>
          <p:nvPr/>
        </p:nvPicPr>
        <p:blipFill rotWithShape="1">
          <a:blip r:embed="rId3">
            <a:extLst>
              <a:ext uri="{28A0092B-C50C-407E-A947-70E740481C1C}">
                <a14:useLocalDpi xmlns:a14="http://schemas.microsoft.com/office/drawing/2010/main"/>
              </a:ext>
            </a:extLst>
          </a:blip>
          <a:srcRect t="45000"/>
          <a:stretch/>
        </p:blipFill>
        <p:spPr>
          <a:xfrm>
            <a:off x="1788583" y="3352800"/>
            <a:ext cx="6328833" cy="2514600"/>
          </a:xfrm>
          <a:prstGeom prst="rect">
            <a:avLst/>
          </a:prstGeom>
        </p:spPr>
      </p:pic>
      <p:sp>
        <p:nvSpPr>
          <p:cNvPr id="12" name="Rectangle 15">
            <a:extLst>
              <a:ext uri="{FF2B5EF4-FFF2-40B4-BE49-F238E27FC236}">
                <a16:creationId xmlns:a16="http://schemas.microsoft.com/office/drawing/2014/main" id="{FB8A031E-BF8C-3745-82D2-7AFAAEA13796}"/>
              </a:ext>
            </a:extLst>
          </p:cNvPr>
          <p:cNvSpPr/>
          <p:nvPr/>
        </p:nvSpPr>
        <p:spPr>
          <a:xfrm>
            <a:off x="2743200" y="1752600"/>
            <a:ext cx="914400" cy="1066800"/>
          </a:xfrm>
          <a:prstGeom prst="rect">
            <a:avLst/>
          </a:prstGeom>
          <a:noFill/>
          <a:ln>
            <a:solidFill>
              <a:srgbClr val="C00000"/>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solidFill>
                <a:srgbClr val="C00000"/>
              </a:solidFill>
              <a:latin typeface="Times" pitchFamily="2" charset="0"/>
            </a:endParaRPr>
          </a:p>
        </p:txBody>
      </p:sp>
      <p:sp>
        <p:nvSpPr>
          <p:cNvPr id="14" name="Rectangle 15">
            <a:extLst>
              <a:ext uri="{FF2B5EF4-FFF2-40B4-BE49-F238E27FC236}">
                <a16:creationId xmlns:a16="http://schemas.microsoft.com/office/drawing/2014/main" id="{92DB9BB6-3F8A-9D4E-8F6F-713EB7C106A8}"/>
              </a:ext>
            </a:extLst>
          </p:cNvPr>
          <p:cNvSpPr/>
          <p:nvPr/>
        </p:nvSpPr>
        <p:spPr>
          <a:xfrm>
            <a:off x="4648199" y="1747157"/>
            <a:ext cx="457201" cy="1066800"/>
          </a:xfrm>
          <a:prstGeom prst="rect">
            <a:avLst/>
          </a:prstGeom>
          <a:noFill/>
          <a:ln>
            <a:solidFill>
              <a:srgbClr val="C00000"/>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solidFill>
                <a:srgbClr val="C00000"/>
              </a:solidFill>
              <a:latin typeface="Times" pitchFamily="2" charset="0"/>
            </a:endParaRPr>
          </a:p>
        </p:txBody>
      </p:sp>
      <p:cxnSp>
        <p:nvCxnSpPr>
          <p:cNvPr id="15" name="Straight Arrow Connector 3">
            <a:extLst>
              <a:ext uri="{FF2B5EF4-FFF2-40B4-BE49-F238E27FC236}">
                <a16:creationId xmlns:a16="http://schemas.microsoft.com/office/drawing/2014/main" id="{2F16BE1F-0A24-A84D-9551-88E44538D6EC}"/>
              </a:ext>
            </a:extLst>
          </p:cNvPr>
          <p:cNvCxnSpPr>
            <a:cxnSpLocks/>
          </p:cNvCxnSpPr>
          <p:nvPr/>
        </p:nvCxnSpPr>
        <p:spPr>
          <a:xfrm flipH="1">
            <a:off x="5334000" y="1410771"/>
            <a:ext cx="609600" cy="533400"/>
          </a:xfrm>
          <a:prstGeom prst="straightConnector1">
            <a:avLst/>
          </a:prstGeom>
          <a:ln w="44450" cmpd="sng">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sp>
        <p:nvSpPr>
          <p:cNvPr id="16" name="Rectangle 5">
            <a:extLst>
              <a:ext uri="{FF2B5EF4-FFF2-40B4-BE49-F238E27FC236}">
                <a16:creationId xmlns:a16="http://schemas.microsoft.com/office/drawing/2014/main" id="{2E02EC51-DFCE-8948-BA00-B6BA255A6A61}"/>
              </a:ext>
            </a:extLst>
          </p:cNvPr>
          <p:cNvSpPr/>
          <p:nvPr/>
        </p:nvSpPr>
        <p:spPr>
          <a:xfrm>
            <a:off x="5943600" y="1145143"/>
            <a:ext cx="2595582" cy="369332"/>
          </a:xfrm>
          <a:prstGeom prst="rect">
            <a:avLst/>
          </a:prstGeom>
        </p:spPr>
        <p:txBody>
          <a:bodyPr wrap="none">
            <a:spAutoFit/>
          </a:bodyPr>
          <a:lstStyle/>
          <a:p>
            <a:r>
              <a:rPr kumimoji="1" lang="en-US" altLang="zh-CN" dirty="0">
                <a:solidFill>
                  <a:srgbClr val="000000"/>
                </a:solidFill>
                <a:latin typeface="Times" pitchFamily="2" charset="0"/>
                <a:cs typeface="Arial" panose="020B0604020202020204" pitchFamily="34" charset="0"/>
              </a:rPr>
              <a:t>when</a:t>
            </a:r>
            <a:r>
              <a:rPr kumimoji="1" lang="zh-CN" altLang="en-US" dirty="0">
                <a:solidFill>
                  <a:srgbClr val="000000"/>
                </a:solidFill>
                <a:latin typeface="Times" pitchFamily="2" charset="0"/>
                <a:cs typeface="Arial" panose="020B0604020202020204" pitchFamily="34" charset="0"/>
              </a:rPr>
              <a:t> </a:t>
            </a:r>
            <a:r>
              <a:rPr kumimoji="1" lang="en-US" altLang="zh-CN" dirty="0">
                <a:solidFill>
                  <a:srgbClr val="000000"/>
                </a:solidFill>
                <a:latin typeface="Times" pitchFamily="2" charset="0"/>
                <a:cs typeface="Arial" panose="020B0604020202020204" pitchFamily="34" charset="0"/>
              </a:rPr>
              <a:t>the</a:t>
            </a:r>
            <a:r>
              <a:rPr kumimoji="1" lang="zh-CN" altLang="en-US" dirty="0">
                <a:solidFill>
                  <a:srgbClr val="000000"/>
                </a:solidFill>
                <a:latin typeface="Times" pitchFamily="2" charset="0"/>
                <a:cs typeface="Arial" panose="020B0604020202020204" pitchFamily="34" charset="0"/>
              </a:rPr>
              <a:t> </a:t>
            </a:r>
            <a:r>
              <a:rPr kumimoji="1" lang="en-US" altLang="zh-CN" dirty="0">
                <a:solidFill>
                  <a:srgbClr val="000000"/>
                </a:solidFill>
                <a:latin typeface="Times" pitchFamily="2" charset="0"/>
                <a:cs typeface="Arial" panose="020B0604020202020204" pitchFamily="34" charset="0"/>
              </a:rPr>
              <a:t>thief</a:t>
            </a:r>
            <a:r>
              <a:rPr kumimoji="1" lang="zh-CN" altLang="en-US" dirty="0">
                <a:solidFill>
                  <a:srgbClr val="000000"/>
                </a:solidFill>
                <a:latin typeface="Times" pitchFamily="2" charset="0"/>
                <a:cs typeface="Arial" panose="020B0604020202020204" pitchFamily="34" charset="0"/>
              </a:rPr>
              <a:t> </a:t>
            </a:r>
            <a:r>
              <a:rPr kumimoji="1" lang="en-US" altLang="zh-CN" dirty="0">
                <a:solidFill>
                  <a:srgbClr val="000000"/>
                </a:solidFill>
                <a:latin typeface="Times" pitchFamily="2" charset="0"/>
                <a:cs typeface="Arial" panose="020B0604020202020204" pitchFamily="34" charset="0"/>
              </a:rPr>
              <a:t>was</a:t>
            </a:r>
            <a:r>
              <a:rPr kumimoji="1" lang="zh-CN" altLang="en-US" dirty="0">
                <a:solidFill>
                  <a:srgbClr val="000000"/>
                </a:solidFill>
                <a:latin typeface="Times" pitchFamily="2" charset="0"/>
                <a:cs typeface="Arial" panose="020B0604020202020204" pitchFamily="34" charset="0"/>
              </a:rPr>
              <a:t> </a:t>
            </a:r>
            <a:r>
              <a:rPr kumimoji="1" lang="en-US" altLang="zh-CN" dirty="0">
                <a:solidFill>
                  <a:srgbClr val="000000"/>
                </a:solidFill>
                <a:latin typeface="Times" pitchFamily="2" charset="0"/>
                <a:cs typeface="Arial" panose="020B0604020202020204" pitchFamily="34" charset="0"/>
              </a:rPr>
              <a:t>caught</a:t>
            </a:r>
            <a:endParaRPr lang="zh-CN" altLang="en-US" dirty="0">
              <a:latin typeface="Times" pitchFamily="2" charset="0"/>
            </a:endParaRPr>
          </a:p>
        </p:txBody>
      </p:sp>
      <p:grpSp>
        <p:nvGrpSpPr>
          <p:cNvPr id="17" name="组合 16">
            <a:extLst>
              <a:ext uri="{FF2B5EF4-FFF2-40B4-BE49-F238E27FC236}">
                <a16:creationId xmlns:a16="http://schemas.microsoft.com/office/drawing/2014/main" id="{074EC351-0D3A-864A-911C-9A48A81E5E7A}"/>
              </a:ext>
            </a:extLst>
          </p:cNvPr>
          <p:cNvGrpSpPr/>
          <p:nvPr/>
        </p:nvGrpSpPr>
        <p:grpSpPr>
          <a:xfrm>
            <a:off x="89931" y="1382437"/>
            <a:ext cx="1967469" cy="1436963"/>
            <a:chOff x="80448" y="1215646"/>
            <a:chExt cx="1833051" cy="1436963"/>
          </a:xfrm>
        </p:grpSpPr>
        <p:sp>
          <p:nvSpPr>
            <p:cNvPr id="18" name="Rectangle 15">
              <a:extLst>
                <a:ext uri="{FF2B5EF4-FFF2-40B4-BE49-F238E27FC236}">
                  <a16:creationId xmlns:a16="http://schemas.microsoft.com/office/drawing/2014/main" id="{B5C2CB18-63DE-3148-8EE8-F3894DD01B27}"/>
                </a:ext>
              </a:extLst>
            </p:cNvPr>
            <p:cNvSpPr/>
            <p:nvPr/>
          </p:nvSpPr>
          <p:spPr>
            <a:xfrm>
              <a:off x="80448" y="1215646"/>
              <a:ext cx="1833051" cy="1436963"/>
            </a:xfrm>
            <a:prstGeom prst="rect">
              <a:avLst/>
            </a:prstGeom>
            <a:solidFill>
              <a:schemeClr val="bg1"/>
            </a:solidFill>
            <a:ln>
              <a:solidFill>
                <a:srgbClr val="C00000"/>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solidFill>
                  <a:srgbClr val="C00000"/>
                </a:solidFill>
                <a:latin typeface="Times" pitchFamily="2" charset="0"/>
              </a:endParaRPr>
            </a:p>
          </p:txBody>
        </p:sp>
        <p:sp>
          <p:nvSpPr>
            <p:cNvPr id="19" name="文本框 18">
              <a:extLst>
                <a:ext uri="{FF2B5EF4-FFF2-40B4-BE49-F238E27FC236}">
                  <a16:creationId xmlns:a16="http://schemas.microsoft.com/office/drawing/2014/main" id="{CA6AEB3F-AA49-374F-8CA0-D6DECB22E6E7}"/>
                </a:ext>
              </a:extLst>
            </p:cNvPr>
            <p:cNvSpPr txBox="1"/>
            <p:nvPr/>
          </p:nvSpPr>
          <p:spPr>
            <a:xfrm>
              <a:off x="152400" y="1258669"/>
              <a:ext cx="1736069" cy="584775"/>
            </a:xfrm>
            <a:prstGeom prst="rect">
              <a:avLst/>
            </a:prstGeom>
            <a:noFill/>
          </p:spPr>
          <p:txBody>
            <a:bodyPr wrap="square" rtlCol="0">
              <a:spAutoFit/>
            </a:bodyPr>
            <a:lstStyle/>
            <a:p>
              <a:r>
                <a:rPr kumimoji="1" lang="en-US" altLang="zh-CN" sz="1600" dirty="0">
                  <a:latin typeface="Times" pitchFamily="2" charset="0"/>
                </a:rPr>
                <a:t>1.</a:t>
              </a:r>
              <a:r>
                <a:rPr kumimoji="1" lang="zh-CN" altLang="en-US" sz="1600" dirty="0">
                  <a:latin typeface="Times" pitchFamily="2" charset="0"/>
                </a:rPr>
                <a:t> </a:t>
              </a:r>
              <a:r>
                <a:rPr kumimoji="1" lang="en-US" altLang="zh-CN" sz="1600" dirty="0">
                  <a:latin typeface="Times" pitchFamily="2" charset="0"/>
                </a:rPr>
                <a:t>The </a:t>
              </a:r>
              <a:r>
                <a:rPr kumimoji="1" lang="en-US" altLang="zh-CN" sz="1600" dirty="0">
                  <a:solidFill>
                    <a:srgbClr val="C00000"/>
                  </a:solidFill>
                  <a:latin typeface="Times" pitchFamily="2" charset="0"/>
                </a:rPr>
                <a:t>less</a:t>
              </a:r>
              <a:r>
                <a:rPr kumimoji="1" lang="zh-CN" altLang="en-US" sz="1600" dirty="0">
                  <a:latin typeface="Times" pitchFamily="2" charset="0"/>
                </a:rPr>
                <a:t> </a:t>
              </a:r>
              <a:r>
                <a:rPr kumimoji="1" lang="en-US" altLang="zh-CN" sz="1600" dirty="0">
                  <a:latin typeface="Times" pitchFamily="2" charset="0"/>
                </a:rPr>
                <a:t>usage, the </a:t>
              </a:r>
              <a:r>
                <a:rPr kumimoji="1" lang="en-US" altLang="zh-CN" sz="1600" dirty="0">
                  <a:solidFill>
                    <a:srgbClr val="C00000"/>
                  </a:solidFill>
                  <a:latin typeface="Times" pitchFamily="2" charset="0"/>
                </a:rPr>
                <a:t>higher</a:t>
              </a:r>
              <a:r>
                <a:rPr kumimoji="1" lang="en-US" altLang="zh-CN" sz="1600" dirty="0">
                  <a:latin typeface="Times" pitchFamily="2" charset="0"/>
                </a:rPr>
                <a:t> the NTL; </a:t>
              </a:r>
            </a:p>
          </p:txBody>
        </p:sp>
      </p:grpSp>
      <p:sp>
        <p:nvSpPr>
          <p:cNvPr id="3" name="矩形 2">
            <a:extLst>
              <a:ext uri="{FF2B5EF4-FFF2-40B4-BE49-F238E27FC236}">
                <a16:creationId xmlns:a16="http://schemas.microsoft.com/office/drawing/2014/main" id="{94C92603-FFE0-A24F-93AA-96EF9496C246}"/>
              </a:ext>
            </a:extLst>
          </p:cNvPr>
          <p:cNvSpPr/>
          <p:nvPr/>
        </p:nvSpPr>
        <p:spPr>
          <a:xfrm>
            <a:off x="156272" y="1944171"/>
            <a:ext cx="1874262" cy="830997"/>
          </a:xfrm>
          <a:prstGeom prst="rect">
            <a:avLst/>
          </a:prstGeom>
        </p:spPr>
        <p:txBody>
          <a:bodyPr wrap="square">
            <a:spAutoFit/>
          </a:bodyPr>
          <a:lstStyle/>
          <a:p>
            <a:r>
              <a:rPr kumimoji="1" lang="en-US" altLang="zh-CN" sz="1600" dirty="0">
                <a:latin typeface="Times" pitchFamily="2" charset="0"/>
              </a:rPr>
              <a:t>2.</a:t>
            </a:r>
            <a:r>
              <a:rPr kumimoji="1" lang="zh-CN" altLang="en-US" sz="1600" dirty="0">
                <a:latin typeface="Times" pitchFamily="2" charset="0"/>
              </a:rPr>
              <a:t> </a:t>
            </a:r>
            <a:r>
              <a:rPr kumimoji="1" lang="en-US" altLang="zh-CN" sz="1600" dirty="0">
                <a:latin typeface="Times" pitchFamily="2" charset="0"/>
              </a:rPr>
              <a:t>After on-site checking, the NTL became </a:t>
            </a:r>
            <a:r>
              <a:rPr kumimoji="1" lang="en-US" altLang="zh-CN" sz="1600" dirty="0">
                <a:solidFill>
                  <a:srgbClr val="C00000"/>
                </a:solidFill>
                <a:latin typeface="Times" pitchFamily="2" charset="0"/>
              </a:rPr>
              <a:t>stable</a:t>
            </a:r>
            <a:r>
              <a:rPr kumimoji="1" lang="en-US" altLang="zh-CN" sz="1600" dirty="0">
                <a:latin typeface="Times" pitchFamily="2" charset="0"/>
              </a:rPr>
              <a:t>.</a:t>
            </a:r>
            <a:endParaRPr kumimoji="1" lang="zh-CN" altLang="en-US" sz="1600" dirty="0">
              <a:latin typeface="Times" pitchFamily="2" charset="0"/>
            </a:endParaRPr>
          </a:p>
        </p:txBody>
      </p:sp>
      <p:sp>
        <p:nvSpPr>
          <p:cNvPr id="20" name="Rectangle 15">
            <a:extLst>
              <a:ext uri="{FF2B5EF4-FFF2-40B4-BE49-F238E27FC236}">
                <a16:creationId xmlns:a16="http://schemas.microsoft.com/office/drawing/2014/main" id="{D4FF5F32-AF01-1D4C-9902-182CBC58FD83}"/>
              </a:ext>
            </a:extLst>
          </p:cNvPr>
          <p:cNvSpPr/>
          <p:nvPr/>
        </p:nvSpPr>
        <p:spPr>
          <a:xfrm>
            <a:off x="5356252" y="1747157"/>
            <a:ext cx="2568548" cy="1066800"/>
          </a:xfrm>
          <a:prstGeom prst="rect">
            <a:avLst/>
          </a:prstGeom>
          <a:noFill/>
          <a:ln>
            <a:solidFill>
              <a:srgbClr val="C00000"/>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solidFill>
                <a:srgbClr val="C00000"/>
              </a:solidFill>
              <a:latin typeface="Times" pitchFamily="2" charset="0"/>
            </a:endParaRPr>
          </a:p>
        </p:txBody>
      </p:sp>
      <p:cxnSp>
        <p:nvCxnSpPr>
          <p:cNvPr id="21" name="Straight Arrow Connector 3">
            <a:extLst>
              <a:ext uri="{FF2B5EF4-FFF2-40B4-BE49-F238E27FC236}">
                <a16:creationId xmlns:a16="http://schemas.microsoft.com/office/drawing/2014/main" id="{320B7E70-36BD-6749-B5E7-E4677D37D49E}"/>
              </a:ext>
            </a:extLst>
          </p:cNvPr>
          <p:cNvCxnSpPr>
            <a:cxnSpLocks/>
          </p:cNvCxnSpPr>
          <p:nvPr/>
        </p:nvCxnSpPr>
        <p:spPr>
          <a:xfrm>
            <a:off x="1788583" y="4114800"/>
            <a:ext cx="345017" cy="381000"/>
          </a:xfrm>
          <a:prstGeom prst="straightConnector1">
            <a:avLst/>
          </a:prstGeom>
          <a:ln w="44450" cmpd="sng">
            <a:solidFill>
              <a:srgbClr val="C00000"/>
            </a:solidFill>
            <a:tailEnd type="triangle" w="sm" len="med"/>
          </a:ln>
        </p:spPr>
        <p:style>
          <a:lnRef idx="1">
            <a:schemeClr val="accent1"/>
          </a:lnRef>
          <a:fillRef idx="0">
            <a:schemeClr val="accent1"/>
          </a:fillRef>
          <a:effectRef idx="0">
            <a:schemeClr val="accent1"/>
          </a:effectRef>
          <a:fontRef idx="minor">
            <a:schemeClr val="tx1"/>
          </a:fontRef>
        </p:style>
      </p:cxnSp>
      <p:grpSp>
        <p:nvGrpSpPr>
          <p:cNvPr id="26" name="组合 25">
            <a:extLst>
              <a:ext uri="{FF2B5EF4-FFF2-40B4-BE49-F238E27FC236}">
                <a16:creationId xmlns:a16="http://schemas.microsoft.com/office/drawing/2014/main" id="{7C5CCA84-D6C8-8140-B494-34D29C499119}"/>
              </a:ext>
            </a:extLst>
          </p:cNvPr>
          <p:cNvGrpSpPr/>
          <p:nvPr/>
        </p:nvGrpSpPr>
        <p:grpSpPr>
          <a:xfrm>
            <a:off x="70206" y="3767793"/>
            <a:ext cx="1718376" cy="883545"/>
            <a:chOff x="152400" y="1206121"/>
            <a:chExt cx="1761099" cy="883545"/>
          </a:xfrm>
        </p:grpSpPr>
        <p:sp>
          <p:nvSpPr>
            <p:cNvPr id="27" name="Rectangle 15">
              <a:extLst>
                <a:ext uri="{FF2B5EF4-FFF2-40B4-BE49-F238E27FC236}">
                  <a16:creationId xmlns:a16="http://schemas.microsoft.com/office/drawing/2014/main" id="{7F5F56DE-A1DC-6146-A0EA-25F4F25D3C85}"/>
                </a:ext>
              </a:extLst>
            </p:cNvPr>
            <p:cNvSpPr/>
            <p:nvPr/>
          </p:nvSpPr>
          <p:spPr>
            <a:xfrm>
              <a:off x="152400" y="1206121"/>
              <a:ext cx="1761099" cy="880407"/>
            </a:xfrm>
            <a:prstGeom prst="rect">
              <a:avLst/>
            </a:prstGeom>
            <a:solidFill>
              <a:schemeClr val="bg1"/>
            </a:solidFill>
            <a:ln>
              <a:solidFill>
                <a:srgbClr val="C00000"/>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solidFill>
                  <a:srgbClr val="C00000"/>
                </a:solidFill>
                <a:latin typeface="Times" pitchFamily="2" charset="0"/>
              </a:endParaRPr>
            </a:p>
          </p:txBody>
        </p:sp>
        <p:sp>
          <p:nvSpPr>
            <p:cNvPr id="28" name="文本框 27">
              <a:extLst>
                <a:ext uri="{FF2B5EF4-FFF2-40B4-BE49-F238E27FC236}">
                  <a16:creationId xmlns:a16="http://schemas.microsoft.com/office/drawing/2014/main" id="{3BDE70B1-D984-F649-804D-BE8786006E05}"/>
                </a:ext>
              </a:extLst>
            </p:cNvPr>
            <p:cNvSpPr txBox="1"/>
            <p:nvPr/>
          </p:nvSpPr>
          <p:spPr>
            <a:xfrm>
              <a:off x="251763" y="1258669"/>
              <a:ext cx="1636705" cy="830997"/>
            </a:xfrm>
            <a:prstGeom prst="rect">
              <a:avLst/>
            </a:prstGeom>
            <a:noFill/>
          </p:spPr>
          <p:txBody>
            <a:bodyPr wrap="square" rtlCol="0">
              <a:spAutoFit/>
            </a:bodyPr>
            <a:lstStyle/>
            <a:p>
              <a:r>
                <a:rPr kumimoji="1" lang="en-US" altLang="zh-CN" sz="1600" dirty="0">
                  <a:latin typeface="Times" pitchFamily="2" charset="0"/>
                </a:rPr>
                <a:t>Normal</a:t>
              </a:r>
              <a:r>
                <a:rPr kumimoji="1" lang="zh-CN" altLang="en-US" sz="1600" dirty="0">
                  <a:latin typeface="Times" pitchFamily="2" charset="0"/>
                </a:rPr>
                <a:t> </a:t>
              </a:r>
              <a:r>
                <a:rPr kumimoji="1" lang="en-US" altLang="zh-CN" sz="1600" dirty="0">
                  <a:latin typeface="Times" pitchFamily="2" charset="0"/>
                </a:rPr>
                <a:t>users</a:t>
              </a:r>
              <a:r>
                <a:rPr kumimoji="1" lang="zh-CN" altLang="en-US" sz="1600" dirty="0">
                  <a:latin typeface="Times" pitchFamily="2" charset="0"/>
                </a:rPr>
                <a:t> </a:t>
              </a:r>
              <a:r>
                <a:rPr kumimoji="1" lang="en-US" altLang="zh-CN" sz="1600" dirty="0">
                  <a:latin typeface="Times" pitchFamily="2" charset="0"/>
                </a:rPr>
                <a:t>perform</a:t>
              </a:r>
              <a:r>
                <a:rPr kumimoji="1" lang="zh-CN" altLang="en-US" sz="1600" dirty="0">
                  <a:latin typeface="Times" pitchFamily="2" charset="0"/>
                </a:rPr>
                <a:t> </a:t>
              </a:r>
              <a:r>
                <a:rPr kumimoji="1" lang="en-US" altLang="zh-CN" sz="1600" dirty="0">
                  <a:solidFill>
                    <a:srgbClr val="C00000"/>
                  </a:solidFill>
                  <a:latin typeface="Times" pitchFamily="2" charset="0"/>
                </a:rPr>
                <a:t>stable</a:t>
              </a:r>
              <a:r>
                <a:rPr kumimoji="1" lang="zh-CN" altLang="en-US" sz="1600" dirty="0">
                  <a:solidFill>
                    <a:srgbClr val="C00000"/>
                  </a:solidFill>
                  <a:latin typeface="Times" pitchFamily="2" charset="0"/>
                </a:rPr>
                <a:t> </a:t>
              </a:r>
              <a:r>
                <a:rPr kumimoji="1" lang="en-US" altLang="zh-CN" sz="1600" dirty="0">
                  <a:latin typeface="Times" pitchFamily="2" charset="0"/>
                </a:rPr>
                <a:t>and</a:t>
              </a:r>
              <a:r>
                <a:rPr kumimoji="1" lang="zh-CN" altLang="en-US" sz="1600" dirty="0">
                  <a:latin typeface="Times" pitchFamily="2" charset="0"/>
                </a:rPr>
                <a:t> </a:t>
              </a:r>
              <a:r>
                <a:rPr kumimoji="1" lang="en-US" altLang="zh-CN" sz="1600" dirty="0">
                  <a:solidFill>
                    <a:srgbClr val="C00000"/>
                  </a:solidFill>
                  <a:latin typeface="Times" pitchFamily="2" charset="0"/>
                </a:rPr>
                <a:t>regular</a:t>
              </a:r>
              <a:r>
                <a:rPr kumimoji="1" lang="en-US" altLang="zh-CN" sz="1600" dirty="0">
                  <a:latin typeface="Times" pitchFamily="2" charset="0"/>
                </a:rPr>
                <a:t>.</a:t>
              </a:r>
            </a:p>
          </p:txBody>
        </p:sp>
      </p:grpSp>
      <p:cxnSp>
        <p:nvCxnSpPr>
          <p:cNvPr id="30" name="Straight Arrow Connector 3">
            <a:extLst>
              <a:ext uri="{FF2B5EF4-FFF2-40B4-BE49-F238E27FC236}">
                <a16:creationId xmlns:a16="http://schemas.microsoft.com/office/drawing/2014/main" id="{CEA392D0-438B-DC41-A472-A389594F8B21}"/>
              </a:ext>
            </a:extLst>
          </p:cNvPr>
          <p:cNvCxnSpPr>
            <a:cxnSpLocks/>
            <a:stCxn id="32" idx="1"/>
          </p:cNvCxnSpPr>
          <p:nvPr/>
        </p:nvCxnSpPr>
        <p:spPr>
          <a:xfrm flipH="1">
            <a:off x="8001000" y="4440666"/>
            <a:ext cx="152702" cy="588534"/>
          </a:xfrm>
          <a:prstGeom prst="straightConnector1">
            <a:avLst/>
          </a:prstGeom>
          <a:ln w="44450" cmpd="sng">
            <a:solidFill>
              <a:srgbClr val="C00000"/>
            </a:solidFill>
            <a:tailEnd type="triangle" w="sm" len="med"/>
          </a:ln>
        </p:spPr>
        <p:style>
          <a:lnRef idx="1">
            <a:schemeClr val="accent1"/>
          </a:lnRef>
          <a:fillRef idx="0">
            <a:schemeClr val="accent1"/>
          </a:fillRef>
          <a:effectRef idx="0">
            <a:schemeClr val="accent1"/>
          </a:effectRef>
          <a:fontRef idx="minor">
            <a:schemeClr val="tx1"/>
          </a:fontRef>
        </p:style>
      </p:cxnSp>
      <p:grpSp>
        <p:nvGrpSpPr>
          <p:cNvPr id="31" name="组合 30">
            <a:extLst>
              <a:ext uri="{FF2B5EF4-FFF2-40B4-BE49-F238E27FC236}">
                <a16:creationId xmlns:a16="http://schemas.microsoft.com/office/drawing/2014/main" id="{B0ADCE33-0DA0-1245-887E-B4D2BDD1E5D3}"/>
              </a:ext>
            </a:extLst>
          </p:cNvPr>
          <p:cNvGrpSpPr/>
          <p:nvPr/>
        </p:nvGrpSpPr>
        <p:grpSpPr>
          <a:xfrm>
            <a:off x="8153702" y="3875782"/>
            <a:ext cx="1682092" cy="1153418"/>
            <a:chOff x="152400" y="1116687"/>
            <a:chExt cx="1761099" cy="1153418"/>
          </a:xfrm>
        </p:grpSpPr>
        <p:sp>
          <p:nvSpPr>
            <p:cNvPr id="32" name="Rectangle 15">
              <a:extLst>
                <a:ext uri="{FF2B5EF4-FFF2-40B4-BE49-F238E27FC236}">
                  <a16:creationId xmlns:a16="http://schemas.microsoft.com/office/drawing/2014/main" id="{C7A0A1E4-8421-AC44-8228-3C4C428D8355}"/>
                </a:ext>
              </a:extLst>
            </p:cNvPr>
            <p:cNvSpPr/>
            <p:nvPr/>
          </p:nvSpPr>
          <p:spPr>
            <a:xfrm>
              <a:off x="152400" y="1116687"/>
              <a:ext cx="1761099" cy="1129767"/>
            </a:xfrm>
            <a:prstGeom prst="rect">
              <a:avLst/>
            </a:prstGeom>
            <a:solidFill>
              <a:schemeClr val="bg1"/>
            </a:solidFill>
            <a:ln>
              <a:solidFill>
                <a:srgbClr val="C00000"/>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solidFill>
                  <a:srgbClr val="C00000"/>
                </a:solidFill>
                <a:latin typeface="Times" pitchFamily="2" charset="0"/>
              </a:endParaRPr>
            </a:p>
          </p:txBody>
        </p:sp>
        <p:sp>
          <p:nvSpPr>
            <p:cNvPr id="33" name="文本框 32">
              <a:extLst>
                <a:ext uri="{FF2B5EF4-FFF2-40B4-BE49-F238E27FC236}">
                  <a16:creationId xmlns:a16="http://schemas.microsoft.com/office/drawing/2014/main" id="{A3FFC89C-D42B-5D47-94E3-5F5EBC708C66}"/>
                </a:ext>
              </a:extLst>
            </p:cNvPr>
            <p:cNvSpPr txBox="1"/>
            <p:nvPr/>
          </p:nvSpPr>
          <p:spPr>
            <a:xfrm>
              <a:off x="251763" y="1192887"/>
              <a:ext cx="1636705" cy="1077218"/>
            </a:xfrm>
            <a:prstGeom prst="rect">
              <a:avLst/>
            </a:prstGeom>
            <a:noFill/>
          </p:spPr>
          <p:txBody>
            <a:bodyPr wrap="square" rtlCol="0">
              <a:spAutoFit/>
            </a:bodyPr>
            <a:lstStyle/>
            <a:p>
              <a:r>
                <a:rPr kumimoji="1" lang="en-US" altLang="zh-CN" sz="1600" dirty="0">
                  <a:latin typeface="Times" pitchFamily="2" charset="0"/>
                </a:rPr>
                <a:t>Usage</a:t>
              </a:r>
              <a:r>
                <a:rPr kumimoji="1" lang="zh-CN" altLang="en-US" sz="1600" dirty="0">
                  <a:latin typeface="Times" pitchFamily="2" charset="0"/>
                </a:rPr>
                <a:t> </a:t>
              </a:r>
              <a:r>
                <a:rPr kumimoji="1" lang="en-US" altLang="zh-CN" sz="1600" dirty="0">
                  <a:solidFill>
                    <a:srgbClr val="C00000"/>
                  </a:solidFill>
                  <a:latin typeface="Times" pitchFamily="2" charset="0"/>
                </a:rPr>
                <a:t>increases</a:t>
              </a:r>
              <a:r>
                <a:rPr kumimoji="1" lang="zh-CN" altLang="en-US" sz="1600" dirty="0">
                  <a:latin typeface="Times" pitchFamily="2" charset="0"/>
                </a:rPr>
                <a:t> </a:t>
              </a:r>
              <a:r>
                <a:rPr kumimoji="1" lang="en-US" altLang="zh-CN" sz="1600" dirty="0">
                  <a:latin typeface="Times" pitchFamily="2" charset="0"/>
                </a:rPr>
                <a:t>and</a:t>
              </a:r>
              <a:r>
                <a:rPr kumimoji="1" lang="zh-CN" altLang="en-US" sz="1600" dirty="0">
                  <a:latin typeface="Times" pitchFamily="2" charset="0"/>
                </a:rPr>
                <a:t> </a:t>
              </a:r>
              <a:r>
                <a:rPr kumimoji="1" lang="en-US" altLang="zh-CN" sz="1600" dirty="0">
                  <a:latin typeface="Times" pitchFamily="2" charset="0"/>
                </a:rPr>
                <a:t>NTL</a:t>
              </a:r>
              <a:r>
                <a:rPr kumimoji="1" lang="zh-CN" altLang="en-US" sz="1600" dirty="0">
                  <a:latin typeface="Times" pitchFamily="2" charset="0"/>
                </a:rPr>
                <a:t> </a:t>
              </a:r>
              <a:r>
                <a:rPr kumimoji="1" lang="en-US" altLang="zh-CN" sz="1600" dirty="0">
                  <a:solidFill>
                    <a:srgbClr val="C00000"/>
                  </a:solidFill>
                  <a:latin typeface="Times" pitchFamily="2" charset="0"/>
                </a:rPr>
                <a:t>drops</a:t>
              </a:r>
              <a:r>
                <a:rPr kumimoji="1" lang="zh-CN" altLang="en-US" sz="1600" dirty="0">
                  <a:latin typeface="Times" pitchFamily="2" charset="0"/>
                </a:rPr>
                <a:t> </a:t>
              </a:r>
              <a:r>
                <a:rPr kumimoji="1" lang="en-US" altLang="zh-CN" sz="1600" dirty="0">
                  <a:latin typeface="Times" pitchFamily="2" charset="0"/>
                </a:rPr>
                <a:t>after</a:t>
              </a:r>
              <a:r>
                <a:rPr kumimoji="1" lang="zh-CN" altLang="en-US" sz="1600" dirty="0">
                  <a:latin typeface="Times" pitchFamily="2" charset="0"/>
                </a:rPr>
                <a:t> </a:t>
              </a:r>
              <a:r>
                <a:rPr kumimoji="1" lang="en-US" altLang="zh-CN" sz="1600" dirty="0">
                  <a:latin typeface="Times" pitchFamily="2" charset="0"/>
                </a:rPr>
                <a:t>being</a:t>
              </a:r>
              <a:r>
                <a:rPr kumimoji="1" lang="zh-CN" altLang="en-US" sz="1600" dirty="0">
                  <a:latin typeface="Times" pitchFamily="2" charset="0"/>
                </a:rPr>
                <a:t> </a:t>
              </a:r>
              <a:r>
                <a:rPr kumimoji="1" lang="en-US" altLang="zh-CN" sz="1600" dirty="0">
                  <a:latin typeface="Times" pitchFamily="2" charset="0"/>
                </a:rPr>
                <a:t>caught.</a:t>
              </a:r>
              <a:endParaRPr kumimoji="1" lang="en-US" altLang="zh-CN" sz="1600" b="1" dirty="0">
                <a:latin typeface="Times" pitchFamily="2" charset="0"/>
              </a:endParaRPr>
            </a:p>
          </p:txBody>
        </p:sp>
      </p:grpSp>
      <p:cxnSp>
        <p:nvCxnSpPr>
          <p:cNvPr id="36" name="Straight Arrow Connector 3">
            <a:extLst>
              <a:ext uri="{FF2B5EF4-FFF2-40B4-BE49-F238E27FC236}">
                <a16:creationId xmlns:a16="http://schemas.microsoft.com/office/drawing/2014/main" id="{BC2B11C6-4015-374C-B153-47E27FD56523}"/>
              </a:ext>
            </a:extLst>
          </p:cNvPr>
          <p:cNvCxnSpPr>
            <a:cxnSpLocks/>
            <a:stCxn id="32" idx="1"/>
          </p:cNvCxnSpPr>
          <p:nvPr/>
        </p:nvCxnSpPr>
        <p:spPr>
          <a:xfrm flipH="1" flipV="1">
            <a:off x="8001000" y="4343400"/>
            <a:ext cx="152702" cy="97266"/>
          </a:xfrm>
          <a:prstGeom prst="straightConnector1">
            <a:avLst/>
          </a:prstGeom>
          <a:ln w="44450" cmpd="sng">
            <a:solidFill>
              <a:srgbClr val="C00000"/>
            </a:solidFill>
            <a:tailEnd type="triangle" w="sm" len="med"/>
          </a:ln>
        </p:spPr>
        <p:style>
          <a:lnRef idx="1">
            <a:schemeClr val="accent1"/>
          </a:lnRef>
          <a:fillRef idx="0">
            <a:schemeClr val="accent1"/>
          </a:fillRef>
          <a:effectRef idx="0">
            <a:schemeClr val="accent1"/>
          </a:effectRef>
          <a:fontRef idx="minor">
            <a:schemeClr val="tx1"/>
          </a:fontRef>
        </p:style>
      </p:cxnSp>
      <p:sp>
        <p:nvSpPr>
          <p:cNvPr id="34" name="Rectangle 10">
            <a:extLst>
              <a:ext uri="{FF2B5EF4-FFF2-40B4-BE49-F238E27FC236}">
                <a16:creationId xmlns:a16="http://schemas.microsoft.com/office/drawing/2014/main" id="{A9E71066-476D-C146-BC12-BE79908EAAFB}"/>
              </a:ext>
            </a:extLst>
          </p:cNvPr>
          <p:cNvSpPr/>
          <p:nvPr/>
        </p:nvSpPr>
        <p:spPr>
          <a:xfrm>
            <a:off x="2667000" y="5960789"/>
            <a:ext cx="4885283" cy="516211"/>
          </a:xfrm>
          <a:prstGeom prst="rect">
            <a:avLst/>
          </a:prstGeom>
          <a:ln w="38100">
            <a:solidFill>
              <a:srgbClr val="C00000"/>
            </a:solidFill>
            <a:prstDash val="solid"/>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000" dirty="0">
                <a:latin typeface="Times" pitchFamily="2" charset="0"/>
                <a:ea typeface="Microsoft YaHei" panose="020B0503020204020204" pitchFamily="34" charset="-122"/>
              </a:rPr>
              <a:t>NTL is a </a:t>
            </a:r>
            <a:r>
              <a:rPr lang="en-US" altLang="zh-CN" sz="2000" dirty="0">
                <a:solidFill>
                  <a:schemeClr val="tx1"/>
                </a:solidFill>
                <a:latin typeface="Times" pitchFamily="2" charset="0"/>
                <a:ea typeface="Microsoft YaHei" panose="020B0503020204020204" pitchFamily="34" charset="-122"/>
              </a:rPr>
              <a:t>signal</a:t>
            </a:r>
            <a:r>
              <a:rPr lang="en-US" altLang="zh-CN" sz="2000" dirty="0">
                <a:latin typeface="Times" pitchFamily="2" charset="0"/>
                <a:ea typeface="Microsoft YaHei" panose="020B0503020204020204" pitchFamily="34" charset="-122"/>
              </a:rPr>
              <a:t> for electricity theft.</a:t>
            </a:r>
          </a:p>
        </p:txBody>
      </p:sp>
    </p:spTree>
    <p:extLst>
      <p:ext uri="{BB962C8B-B14F-4D97-AF65-F5344CB8AC3E}">
        <p14:creationId xmlns:p14="http://schemas.microsoft.com/office/powerpoint/2010/main" val="33554037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par>
                                <p:cTn id="8" presetID="9"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dissolv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xit" presetSubtype="0" fill="hold" grpId="1" nodeType="withEffect">
                                  <p:stCondLst>
                                    <p:cond delay="0"/>
                                  </p:stCondLst>
                                  <p:childTnLst>
                                    <p:set>
                                      <p:cBhvr>
                                        <p:cTn id="26" dur="1" fill="hold">
                                          <p:stCondLst>
                                            <p:cond delay="0"/>
                                          </p:stCondLst>
                                        </p:cTn>
                                        <p:tgtEl>
                                          <p:spTgt spid="12"/>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14"/>
                                        </p:tgtEl>
                                        <p:attrNameLst>
                                          <p:attrName>style.visibility</p:attrName>
                                        </p:attrNameLst>
                                      </p:cBhvr>
                                      <p:to>
                                        <p:strVal val="hidden"/>
                                      </p:to>
                                    </p:set>
                                  </p:childTnLst>
                                </p:cTn>
                              </p:par>
                              <p:par>
                                <p:cTn id="29" presetID="22" presetClass="entr" presetSubtype="8" fill="hold" grpId="1"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nodeType="clickEffect">
                                  <p:stCondLst>
                                    <p:cond delay="0"/>
                                  </p:stCondLst>
                                  <p:childTnLst>
                                    <p:set>
                                      <p:cBhvr>
                                        <p:cTn id="35" dur="1" fill="hold">
                                          <p:stCondLst>
                                            <p:cond delay="0"/>
                                          </p:stCondLst>
                                        </p:cTn>
                                        <p:tgtEl>
                                          <p:spTgt spid="17"/>
                                        </p:tgtEl>
                                        <p:attrNameLst>
                                          <p:attrName>style.visibility</p:attrName>
                                        </p:attrNameLst>
                                      </p:cBhvr>
                                      <p:to>
                                        <p:strVal val="hidden"/>
                                      </p:to>
                                    </p:set>
                                  </p:childTnLst>
                                </p:cTn>
                              </p:par>
                              <p:par>
                                <p:cTn id="36" presetID="1" presetClass="exit" presetSubtype="0" fill="hold" grpId="1" nodeType="withEffect">
                                  <p:stCondLst>
                                    <p:cond delay="0"/>
                                  </p:stCondLst>
                                  <p:childTnLst>
                                    <p:set>
                                      <p:cBhvr>
                                        <p:cTn id="37" dur="1" fill="hold">
                                          <p:stCondLst>
                                            <p:cond delay="0"/>
                                          </p:stCondLst>
                                        </p:cTn>
                                        <p:tgtEl>
                                          <p:spTgt spid="3"/>
                                        </p:tgtEl>
                                        <p:attrNameLst>
                                          <p:attrName>style.visibility</p:attrName>
                                        </p:attrNameLst>
                                      </p:cBhvr>
                                      <p:to>
                                        <p:strVal val="hidden"/>
                                      </p:to>
                                    </p:set>
                                  </p:childTnLst>
                                </p:cTn>
                              </p:par>
                              <p:par>
                                <p:cTn id="38" presetID="1" presetClass="exit" presetSubtype="0" fill="hold" grpId="2" nodeType="withEffect">
                                  <p:stCondLst>
                                    <p:cond delay="0"/>
                                  </p:stCondLst>
                                  <p:childTnLst>
                                    <p:set>
                                      <p:cBhvr>
                                        <p:cTn id="39" dur="1" fill="hold">
                                          <p:stCondLst>
                                            <p:cond delay="0"/>
                                          </p:stCondLst>
                                        </p:cTn>
                                        <p:tgtEl>
                                          <p:spTgt spid="20"/>
                                        </p:tgtEl>
                                        <p:attrNameLst>
                                          <p:attrName>style.visibility</p:attrName>
                                        </p:attrNameLst>
                                      </p:cBhvr>
                                      <p:to>
                                        <p:strVal val="hidden"/>
                                      </p:to>
                                    </p:set>
                                  </p:childTnLst>
                                </p:cTn>
                              </p:par>
                              <p:par>
                                <p:cTn id="40" presetID="9" presetClass="entr" presetSubtype="0"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dissolv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0"/>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dissolve">
                                      <p:cBhvr>
                                        <p:cTn id="6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4" grpId="0" animBg="1"/>
      <p:bldP spid="14" grpId="1" animBg="1"/>
      <p:bldP spid="16" grpId="0"/>
      <p:bldP spid="3" grpId="0"/>
      <p:bldP spid="3" grpId="1"/>
      <p:bldP spid="20" grpId="0" animBg="1"/>
      <p:bldP spid="20" grpId="1" animBg="1"/>
      <p:bldP spid="20" grpId="2" animBg="1"/>
      <p:bldP spid="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462" y="152400"/>
            <a:ext cx="9363076" cy="792162"/>
          </a:xfrm>
        </p:spPr>
        <p:txBody>
          <a:bodyPr/>
          <a:lstStyle/>
          <a:p>
            <a:r>
              <a:rPr lang="en-US" altLang="zh-CN" sz="3200" b="1" dirty="0">
                <a:solidFill>
                  <a:srgbClr val="000000"/>
                </a:solidFill>
                <a:latin typeface="Times" pitchFamily="2" charset="0"/>
                <a:ea typeface="黑体"/>
                <a:cs typeface="Arial" panose="020B0604020202020204" pitchFamily="34" charset="0"/>
              </a:rPr>
              <a:t>Observation in Macro-Level</a:t>
            </a:r>
            <a:r>
              <a:rPr lang="zh-CN" altLang="en-US" sz="3200" b="1" dirty="0">
                <a:solidFill>
                  <a:srgbClr val="000000"/>
                </a:solidFill>
                <a:latin typeface="Times" pitchFamily="2" charset="0"/>
                <a:ea typeface="黑体"/>
                <a:cs typeface="Arial" panose="020B0604020202020204" pitchFamily="34" charset="0"/>
              </a:rPr>
              <a:t> </a:t>
            </a:r>
            <a:r>
              <a:rPr lang="en-US" altLang="zh-CN" sz="3200" b="1" dirty="0">
                <a:solidFill>
                  <a:srgbClr val="000000"/>
                </a:solidFill>
                <a:latin typeface="Times" pitchFamily="2" charset="0"/>
                <a:ea typeface="黑体"/>
                <a:cs typeface="Arial" panose="020B0604020202020204" pitchFamily="34" charset="0"/>
              </a:rPr>
              <a:t>(Climate)</a:t>
            </a:r>
            <a:endParaRPr lang="en-US" sz="3200" dirty="0">
              <a:latin typeface="Times" pitchFamily="2" charset="0"/>
              <a:cs typeface="Arial" panose="020B0604020202020204" pitchFamily="34" charset="0"/>
            </a:endParaRPr>
          </a:p>
        </p:txBody>
      </p:sp>
      <p:pic>
        <p:nvPicPr>
          <p:cNvPr id="8" name="图片 7">
            <a:extLst>
              <a:ext uri="{FF2B5EF4-FFF2-40B4-BE49-F238E27FC236}">
                <a16:creationId xmlns:a16="http://schemas.microsoft.com/office/drawing/2014/main" id="{219D0C2E-CAD1-214D-BDDD-5CDA52CBE5D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95400" y="1482446"/>
            <a:ext cx="4648200" cy="2488430"/>
          </a:xfrm>
          <a:prstGeom prst="rect">
            <a:avLst/>
          </a:prstGeom>
        </p:spPr>
      </p:pic>
      <p:pic>
        <p:nvPicPr>
          <p:cNvPr id="10" name="图片 9">
            <a:extLst>
              <a:ext uri="{FF2B5EF4-FFF2-40B4-BE49-F238E27FC236}">
                <a16:creationId xmlns:a16="http://schemas.microsoft.com/office/drawing/2014/main" id="{9178E4F4-9389-1B48-AD87-C47DFAF52043}"/>
              </a:ext>
            </a:extLst>
          </p:cNvPr>
          <p:cNvPicPr>
            <a:picLocks noChangeAspect="1"/>
          </p:cNvPicPr>
          <p:nvPr/>
        </p:nvPicPr>
        <p:blipFill rotWithShape="1">
          <a:blip r:embed="rId4">
            <a:extLst>
              <a:ext uri="{28A0092B-C50C-407E-A947-70E740481C1C}">
                <a14:useLocalDpi xmlns:a14="http://schemas.microsoft.com/office/drawing/2010/main"/>
              </a:ext>
            </a:extLst>
          </a:blip>
          <a:srcRect b="75555"/>
          <a:stretch/>
        </p:blipFill>
        <p:spPr>
          <a:xfrm>
            <a:off x="1295213" y="4426333"/>
            <a:ext cx="7486482" cy="2176897"/>
          </a:xfrm>
          <a:prstGeom prst="rect">
            <a:avLst/>
          </a:prstGeom>
        </p:spPr>
      </p:pic>
      <p:sp>
        <p:nvSpPr>
          <p:cNvPr id="11" name="矩形 10">
            <a:extLst>
              <a:ext uri="{FF2B5EF4-FFF2-40B4-BE49-F238E27FC236}">
                <a16:creationId xmlns:a16="http://schemas.microsoft.com/office/drawing/2014/main" id="{9EAE1F07-F681-7543-82ED-218A9905CDE1}"/>
              </a:ext>
            </a:extLst>
          </p:cNvPr>
          <p:cNvSpPr/>
          <p:nvPr/>
        </p:nvSpPr>
        <p:spPr>
          <a:xfrm>
            <a:off x="762000" y="1082336"/>
            <a:ext cx="6789359" cy="400110"/>
          </a:xfrm>
          <a:prstGeom prst="rect">
            <a:avLst/>
          </a:prstGeom>
        </p:spPr>
        <p:txBody>
          <a:bodyPr wrap="none">
            <a:spAutoFit/>
          </a:bodyPr>
          <a:lstStyle/>
          <a:p>
            <a:pPr marL="342900" indent="-342900">
              <a:buClr>
                <a:srgbClr val="C00000"/>
              </a:buClr>
              <a:buFont typeface="Zapf Dingbats"/>
              <a:buChar char="❑"/>
            </a:pPr>
            <a:r>
              <a:rPr lang="en-US" altLang="zh-CN" sz="2000" b="1" dirty="0">
                <a:latin typeface="Times" pitchFamily="2" charset="0"/>
              </a:rPr>
              <a:t>Statistics:</a:t>
            </a:r>
            <a:r>
              <a:rPr lang="zh-CN" altLang="en-US" sz="2000" b="1" dirty="0">
                <a:latin typeface="Times" pitchFamily="2" charset="0"/>
              </a:rPr>
              <a:t> </a:t>
            </a:r>
            <a:r>
              <a:rPr lang="en-US" altLang="zh-CN" sz="2000" b="1" dirty="0">
                <a:latin typeface="Times" pitchFamily="2" charset="0"/>
              </a:rPr>
              <a:t>the</a:t>
            </a:r>
            <a:r>
              <a:rPr lang="zh-CN" altLang="en-US" sz="2000" b="1" dirty="0">
                <a:latin typeface="Times" pitchFamily="2" charset="0"/>
              </a:rPr>
              <a:t> </a:t>
            </a:r>
            <a:r>
              <a:rPr lang="en-US" altLang="zh-CN" sz="2000" b="1" dirty="0">
                <a:latin typeface="Times" pitchFamily="2" charset="0"/>
                <a:cs typeface="Futura Medium" panose="020B0602020204020303" pitchFamily="34" charset="-79"/>
              </a:rPr>
              <a:t>number of electricity thieves in each month </a:t>
            </a:r>
          </a:p>
        </p:txBody>
      </p:sp>
      <p:sp>
        <p:nvSpPr>
          <p:cNvPr id="13" name="矩形 12">
            <a:extLst>
              <a:ext uri="{FF2B5EF4-FFF2-40B4-BE49-F238E27FC236}">
                <a16:creationId xmlns:a16="http://schemas.microsoft.com/office/drawing/2014/main" id="{9B0E8207-6A26-AF47-944C-874C7F167F39}"/>
              </a:ext>
            </a:extLst>
          </p:cNvPr>
          <p:cNvSpPr/>
          <p:nvPr/>
        </p:nvSpPr>
        <p:spPr>
          <a:xfrm>
            <a:off x="762000" y="4038600"/>
            <a:ext cx="7514237" cy="400110"/>
          </a:xfrm>
          <a:prstGeom prst="rect">
            <a:avLst/>
          </a:prstGeom>
        </p:spPr>
        <p:txBody>
          <a:bodyPr wrap="none">
            <a:spAutoFit/>
          </a:bodyPr>
          <a:lstStyle/>
          <a:p>
            <a:pPr marL="342900" indent="-342900">
              <a:buClr>
                <a:srgbClr val="C00000"/>
              </a:buClr>
              <a:buFont typeface="Zapf Dingbats"/>
              <a:buChar char="❑"/>
            </a:pPr>
            <a:r>
              <a:rPr lang="en-US" altLang="zh-CN" sz="2000" b="1" dirty="0">
                <a:latin typeface="Times" pitchFamily="2" charset="0"/>
                <a:cs typeface="Futura Medium" panose="020B0602020204020303" pitchFamily="34" charset="-79"/>
              </a:rPr>
              <a:t>The correlations between temperature and total electricity usage</a:t>
            </a:r>
          </a:p>
        </p:txBody>
      </p:sp>
      <p:sp>
        <p:nvSpPr>
          <p:cNvPr id="14" name="Rectangle 15">
            <a:extLst>
              <a:ext uri="{FF2B5EF4-FFF2-40B4-BE49-F238E27FC236}">
                <a16:creationId xmlns:a16="http://schemas.microsoft.com/office/drawing/2014/main" id="{96CF5386-F857-484B-9632-A032801968DA}"/>
              </a:ext>
            </a:extLst>
          </p:cNvPr>
          <p:cNvSpPr/>
          <p:nvPr/>
        </p:nvSpPr>
        <p:spPr>
          <a:xfrm>
            <a:off x="3848100" y="1793978"/>
            <a:ext cx="914400" cy="2092221"/>
          </a:xfrm>
          <a:prstGeom prst="rect">
            <a:avLst/>
          </a:prstGeom>
          <a:noFill/>
          <a:ln>
            <a:solidFill>
              <a:srgbClr val="C00000"/>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solidFill>
                <a:srgbClr val="C00000"/>
              </a:solidFill>
              <a:latin typeface="Times" pitchFamily="2" charset="0"/>
            </a:endParaRPr>
          </a:p>
        </p:txBody>
      </p:sp>
      <p:sp>
        <p:nvSpPr>
          <p:cNvPr id="15" name="Rectangle 15">
            <a:extLst>
              <a:ext uri="{FF2B5EF4-FFF2-40B4-BE49-F238E27FC236}">
                <a16:creationId xmlns:a16="http://schemas.microsoft.com/office/drawing/2014/main" id="{16E5D8FC-6D1E-554F-BB10-F507BBE27246}"/>
              </a:ext>
            </a:extLst>
          </p:cNvPr>
          <p:cNvSpPr/>
          <p:nvPr/>
        </p:nvSpPr>
        <p:spPr>
          <a:xfrm>
            <a:off x="5076092" y="1793976"/>
            <a:ext cx="600808" cy="2092221"/>
          </a:xfrm>
          <a:prstGeom prst="rect">
            <a:avLst/>
          </a:prstGeom>
          <a:noFill/>
          <a:ln>
            <a:solidFill>
              <a:srgbClr val="C00000"/>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solidFill>
                <a:srgbClr val="C00000"/>
              </a:solidFill>
              <a:latin typeface="Times" pitchFamily="2" charset="0"/>
            </a:endParaRPr>
          </a:p>
        </p:txBody>
      </p:sp>
      <p:sp>
        <p:nvSpPr>
          <p:cNvPr id="16" name="Rectangle 15">
            <a:extLst>
              <a:ext uri="{FF2B5EF4-FFF2-40B4-BE49-F238E27FC236}">
                <a16:creationId xmlns:a16="http://schemas.microsoft.com/office/drawing/2014/main" id="{07463F55-18FD-1840-ADCF-D8ED5C72E1C6}"/>
              </a:ext>
            </a:extLst>
          </p:cNvPr>
          <p:cNvSpPr/>
          <p:nvPr/>
        </p:nvSpPr>
        <p:spPr>
          <a:xfrm>
            <a:off x="2013438" y="1793977"/>
            <a:ext cx="310662" cy="2092221"/>
          </a:xfrm>
          <a:prstGeom prst="rect">
            <a:avLst/>
          </a:prstGeom>
          <a:noFill/>
          <a:ln>
            <a:solidFill>
              <a:srgbClr val="C00000"/>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solidFill>
                <a:srgbClr val="C00000"/>
              </a:solidFill>
              <a:latin typeface="Times" pitchFamily="2" charset="0"/>
            </a:endParaRPr>
          </a:p>
        </p:txBody>
      </p:sp>
      <p:sp>
        <p:nvSpPr>
          <p:cNvPr id="17" name="文本框 16">
            <a:extLst>
              <a:ext uri="{FF2B5EF4-FFF2-40B4-BE49-F238E27FC236}">
                <a16:creationId xmlns:a16="http://schemas.microsoft.com/office/drawing/2014/main" id="{52D992CF-B64E-C444-9A11-46A8583E3287}"/>
              </a:ext>
            </a:extLst>
          </p:cNvPr>
          <p:cNvSpPr txBox="1"/>
          <p:nvPr/>
        </p:nvSpPr>
        <p:spPr>
          <a:xfrm>
            <a:off x="3909197" y="1495980"/>
            <a:ext cx="792205" cy="307777"/>
          </a:xfrm>
          <a:prstGeom prst="rect">
            <a:avLst/>
          </a:prstGeom>
          <a:noFill/>
        </p:spPr>
        <p:txBody>
          <a:bodyPr wrap="none" rtlCol="0">
            <a:spAutoFit/>
          </a:bodyPr>
          <a:lstStyle/>
          <a:p>
            <a:r>
              <a:rPr kumimoji="1" lang="en-US" altLang="zh-CN" sz="1400" dirty="0">
                <a:solidFill>
                  <a:srgbClr val="C00000"/>
                </a:solidFill>
                <a:latin typeface="Times" pitchFamily="2" charset="0"/>
              </a:rPr>
              <a:t>Summer</a:t>
            </a:r>
            <a:endParaRPr kumimoji="1" lang="zh-CN" altLang="en-US" sz="1400" dirty="0">
              <a:solidFill>
                <a:srgbClr val="C00000"/>
              </a:solidFill>
              <a:latin typeface="Times" pitchFamily="2" charset="0"/>
            </a:endParaRPr>
          </a:p>
        </p:txBody>
      </p:sp>
      <p:sp>
        <p:nvSpPr>
          <p:cNvPr id="18" name="文本框 17">
            <a:extLst>
              <a:ext uri="{FF2B5EF4-FFF2-40B4-BE49-F238E27FC236}">
                <a16:creationId xmlns:a16="http://schemas.microsoft.com/office/drawing/2014/main" id="{4C40173F-3DEB-1843-B897-425CB5351183}"/>
              </a:ext>
            </a:extLst>
          </p:cNvPr>
          <p:cNvSpPr txBox="1"/>
          <p:nvPr/>
        </p:nvSpPr>
        <p:spPr>
          <a:xfrm>
            <a:off x="5038454" y="1495979"/>
            <a:ext cx="676083" cy="307777"/>
          </a:xfrm>
          <a:prstGeom prst="rect">
            <a:avLst/>
          </a:prstGeom>
          <a:noFill/>
        </p:spPr>
        <p:txBody>
          <a:bodyPr wrap="none" rtlCol="0">
            <a:spAutoFit/>
          </a:bodyPr>
          <a:lstStyle/>
          <a:p>
            <a:r>
              <a:rPr kumimoji="1" lang="en-US" altLang="zh-CN" sz="1400" dirty="0">
                <a:solidFill>
                  <a:srgbClr val="C00000"/>
                </a:solidFill>
                <a:latin typeface="Times" pitchFamily="2" charset="0"/>
              </a:rPr>
              <a:t>Winter</a:t>
            </a:r>
            <a:endParaRPr kumimoji="1" lang="zh-CN" altLang="en-US" sz="1400" dirty="0">
              <a:solidFill>
                <a:srgbClr val="C00000"/>
              </a:solidFill>
              <a:latin typeface="Times" pitchFamily="2" charset="0"/>
            </a:endParaRPr>
          </a:p>
        </p:txBody>
      </p:sp>
      <p:sp>
        <p:nvSpPr>
          <p:cNvPr id="19" name="文本框 18">
            <a:extLst>
              <a:ext uri="{FF2B5EF4-FFF2-40B4-BE49-F238E27FC236}">
                <a16:creationId xmlns:a16="http://schemas.microsoft.com/office/drawing/2014/main" id="{5C2A8D9B-526D-C94C-B979-8C0C1C190F78}"/>
              </a:ext>
            </a:extLst>
          </p:cNvPr>
          <p:cNvSpPr txBox="1"/>
          <p:nvPr/>
        </p:nvSpPr>
        <p:spPr>
          <a:xfrm>
            <a:off x="6235421" y="1849498"/>
            <a:ext cx="2908579" cy="1754326"/>
          </a:xfrm>
          <a:prstGeom prst="rect">
            <a:avLst/>
          </a:prstGeom>
          <a:noFill/>
        </p:spPr>
        <p:txBody>
          <a:bodyPr wrap="square" rtlCol="0">
            <a:spAutoFit/>
          </a:bodyPr>
          <a:lstStyle/>
          <a:p>
            <a:pPr algn="just"/>
            <a:r>
              <a:rPr kumimoji="1" lang="en-US" altLang="zh-CN" dirty="0">
                <a:solidFill>
                  <a:srgbClr val="C00000"/>
                </a:solidFill>
                <a:latin typeface="Times" pitchFamily="2" charset="0"/>
              </a:rPr>
              <a:t>Climatic conditions </a:t>
            </a:r>
            <a:r>
              <a:rPr kumimoji="1" lang="en-US" altLang="zh-CN" dirty="0">
                <a:latin typeface="Times" pitchFamily="2" charset="0"/>
              </a:rPr>
              <a:t>would influence the </a:t>
            </a:r>
            <a:r>
              <a:rPr kumimoji="1" lang="en-US" altLang="zh-CN" dirty="0">
                <a:solidFill>
                  <a:srgbClr val="C00000"/>
                </a:solidFill>
                <a:latin typeface="Times" pitchFamily="2" charset="0"/>
              </a:rPr>
              <a:t>user behavior</a:t>
            </a:r>
            <a:r>
              <a:rPr kumimoji="1" lang="en-US" altLang="zh-CN" dirty="0">
                <a:latin typeface="Times" pitchFamily="2" charset="0"/>
              </a:rPr>
              <a:t> of electricity usage</a:t>
            </a:r>
            <a:r>
              <a:rPr kumimoji="1" lang="zh-CN" altLang="en-US" dirty="0">
                <a:latin typeface="Times" pitchFamily="2" charset="0"/>
              </a:rPr>
              <a:t> </a:t>
            </a:r>
            <a:r>
              <a:rPr kumimoji="1" lang="en-US" altLang="zh-CN" dirty="0">
                <a:latin typeface="Times" pitchFamily="2" charset="0"/>
              </a:rPr>
              <a:t>(e.g.,</a:t>
            </a:r>
            <a:r>
              <a:rPr kumimoji="1" lang="zh-CN" altLang="en-US" dirty="0">
                <a:latin typeface="Times" pitchFamily="2" charset="0"/>
              </a:rPr>
              <a:t> </a:t>
            </a:r>
            <a:r>
              <a:rPr kumimoji="1" lang="en-US" altLang="zh-CN" dirty="0">
                <a:latin typeface="Times" pitchFamily="2" charset="0"/>
              </a:rPr>
              <a:t>the</a:t>
            </a:r>
            <a:r>
              <a:rPr kumimoji="1" lang="zh-CN" altLang="en-US" dirty="0">
                <a:latin typeface="Times" pitchFamily="2" charset="0"/>
              </a:rPr>
              <a:t> </a:t>
            </a:r>
            <a:r>
              <a:rPr kumimoji="1" lang="en-US" altLang="zh-CN" dirty="0">
                <a:latin typeface="Times" pitchFamily="2" charset="0"/>
              </a:rPr>
              <a:t>usage</a:t>
            </a:r>
            <a:r>
              <a:rPr kumimoji="1" lang="zh-CN" altLang="en-US" dirty="0">
                <a:latin typeface="Times" pitchFamily="2" charset="0"/>
              </a:rPr>
              <a:t> </a:t>
            </a:r>
            <a:r>
              <a:rPr kumimoji="1" lang="en-US" altLang="zh-CN" dirty="0">
                <a:latin typeface="Times" pitchFamily="2" charset="0"/>
              </a:rPr>
              <a:t>of</a:t>
            </a:r>
            <a:r>
              <a:rPr kumimoji="1" lang="zh-CN" altLang="en-US" dirty="0">
                <a:latin typeface="Times" pitchFamily="2" charset="0"/>
              </a:rPr>
              <a:t> </a:t>
            </a:r>
            <a:r>
              <a:rPr kumimoji="1" lang="en-US" altLang="zh-CN" dirty="0">
                <a:latin typeface="Times" pitchFamily="2" charset="0"/>
              </a:rPr>
              <a:t>the</a:t>
            </a:r>
            <a:r>
              <a:rPr kumimoji="1" lang="zh-CN" altLang="en-US" dirty="0">
                <a:latin typeface="Times" pitchFamily="2" charset="0"/>
              </a:rPr>
              <a:t> </a:t>
            </a:r>
            <a:r>
              <a:rPr kumimoji="1" lang="en-US" altLang="zh-CN" dirty="0">
                <a:solidFill>
                  <a:srgbClr val="C00000"/>
                </a:solidFill>
                <a:latin typeface="Times" pitchFamily="2" charset="0"/>
              </a:rPr>
              <a:t>air conditioner,</a:t>
            </a:r>
            <a:r>
              <a:rPr kumimoji="1" lang="zh-CN" altLang="en-US" dirty="0">
                <a:solidFill>
                  <a:srgbClr val="C00000"/>
                </a:solidFill>
                <a:latin typeface="Times" pitchFamily="2" charset="0"/>
              </a:rPr>
              <a:t> </a:t>
            </a:r>
            <a:r>
              <a:rPr kumimoji="1" lang="en-US" altLang="zh-CN" dirty="0">
                <a:solidFill>
                  <a:srgbClr val="C00000"/>
                </a:solidFill>
                <a:latin typeface="Times" pitchFamily="2" charset="0"/>
              </a:rPr>
              <a:t>heaters</a:t>
            </a:r>
            <a:r>
              <a:rPr kumimoji="1" lang="en-US" altLang="zh-CN" dirty="0">
                <a:latin typeface="Times" pitchFamily="2" charset="0"/>
              </a:rPr>
              <a:t>,</a:t>
            </a:r>
            <a:r>
              <a:rPr kumimoji="1" lang="zh-CN" altLang="en-US" dirty="0">
                <a:latin typeface="Times" pitchFamily="2" charset="0"/>
              </a:rPr>
              <a:t> </a:t>
            </a:r>
            <a:r>
              <a:rPr kumimoji="1" lang="en-US" altLang="zh-CN" dirty="0">
                <a:latin typeface="Times" pitchFamily="2" charset="0"/>
              </a:rPr>
              <a:t>etc.)</a:t>
            </a:r>
            <a:r>
              <a:rPr kumimoji="1" lang="zh-CN" altLang="en-US" dirty="0">
                <a:latin typeface="Times" pitchFamily="2" charset="0"/>
              </a:rPr>
              <a:t> </a:t>
            </a:r>
            <a:r>
              <a:rPr kumimoji="1" lang="en-US" altLang="zh-CN" dirty="0">
                <a:latin typeface="Times" pitchFamily="2" charset="0"/>
              </a:rPr>
              <a:t>and</a:t>
            </a:r>
            <a:r>
              <a:rPr kumimoji="1" lang="zh-CN" altLang="en-US" dirty="0">
                <a:latin typeface="Times" pitchFamily="2" charset="0"/>
              </a:rPr>
              <a:t> </a:t>
            </a:r>
            <a:r>
              <a:rPr kumimoji="1" lang="en-US" altLang="zh-CN" dirty="0">
                <a:latin typeface="Times" pitchFamily="2" charset="0"/>
              </a:rPr>
              <a:t>lead</a:t>
            </a:r>
            <a:r>
              <a:rPr kumimoji="1" lang="zh-CN" altLang="en-US" dirty="0">
                <a:latin typeface="Times" pitchFamily="2" charset="0"/>
              </a:rPr>
              <a:t> </a:t>
            </a:r>
            <a:r>
              <a:rPr kumimoji="1" lang="en-US" altLang="zh-CN" dirty="0">
                <a:latin typeface="Times" pitchFamily="2" charset="0"/>
              </a:rPr>
              <a:t>people</a:t>
            </a:r>
            <a:r>
              <a:rPr kumimoji="1" lang="zh-CN" altLang="en-US" dirty="0">
                <a:latin typeface="Times" pitchFamily="2" charset="0"/>
              </a:rPr>
              <a:t> </a:t>
            </a:r>
            <a:r>
              <a:rPr kumimoji="1" lang="en-US" altLang="zh-CN" dirty="0">
                <a:latin typeface="Times" pitchFamily="2" charset="0"/>
              </a:rPr>
              <a:t>to</a:t>
            </a:r>
            <a:r>
              <a:rPr kumimoji="1" lang="zh-CN" altLang="en-US" dirty="0">
                <a:latin typeface="Times" pitchFamily="2" charset="0"/>
              </a:rPr>
              <a:t> </a:t>
            </a:r>
            <a:r>
              <a:rPr kumimoji="1" lang="en-US" altLang="zh-CN" dirty="0">
                <a:latin typeface="Times" pitchFamily="2" charset="0"/>
              </a:rPr>
              <a:t>pilfer</a:t>
            </a:r>
            <a:r>
              <a:rPr kumimoji="1" lang="zh-CN" altLang="en-US" dirty="0">
                <a:latin typeface="Times" pitchFamily="2" charset="0"/>
              </a:rPr>
              <a:t> </a:t>
            </a:r>
            <a:r>
              <a:rPr kumimoji="1" lang="en-US" altLang="zh-CN" dirty="0">
                <a:latin typeface="Times" pitchFamily="2" charset="0"/>
              </a:rPr>
              <a:t>electricity.</a:t>
            </a:r>
            <a:endParaRPr kumimoji="1" lang="zh-CN" altLang="en-US" dirty="0">
              <a:latin typeface="Times" pitchFamily="2" charset="0"/>
            </a:endParaRPr>
          </a:p>
        </p:txBody>
      </p:sp>
      <p:sp>
        <p:nvSpPr>
          <p:cNvPr id="20" name="Rectangle 15">
            <a:extLst>
              <a:ext uri="{FF2B5EF4-FFF2-40B4-BE49-F238E27FC236}">
                <a16:creationId xmlns:a16="http://schemas.microsoft.com/office/drawing/2014/main" id="{3D231358-76B9-6941-87F0-6000241382BF}"/>
              </a:ext>
            </a:extLst>
          </p:cNvPr>
          <p:cNvSpPr/>
          <p:nvPr/>
        </p:nvSpPr>
        <p:spPr>
          <a:xfrm>
            <a:off x="3162300" y="4887999"/>
            <a:ext cx="1600200" cy="1208002"/>
          </a:xfrm>
          <a:prstGeom prst="rect">
            <a:avLst/>
          </a:prstGeom>
          <a:noFill/>
          <a:ln>
            <a:solidFill>
              <a:srgbClr val="C00000"/>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solidFill>
                <a:srgbClr val="C00000"/>
              </a:solidFill>
              <a:latin typeface="Times" pitchFamily="2" charset="0"/>
            </a:endParaRPr>
          </a:p>
        </p:txBody>
      </p:sp>
      <p:sp>
        <p:nvSpPr>
          <p:cNvPr id="21" name="Rectangle 15">
            <a:extLst>
              <a:ext uri="{FF2B5EF4-FFF2-40B4-BE49-F238E27FC236}">
                <a16:creationId xmlns:a16="http://schemas.microsoft.com/office/drawing/2014/main" id="{88F7777A-934F-0B41-8CC2-DB4BFA0AE1FC}"/>
              </a:ext>
            </a:extLst>
          </p:cNvPr>
          <p:cNvSpPr/>
          <p:nvPr/>
        </p:nvSpPr>
        <p:spPr>
          <a:xfrm>
            <a:off x="6254470" y="4887999"/>
            <a:ext cx="1746529" cy="1208002"/>
          </a:xfrm>
          <a:prstGeom prst="rect">
            <a:avLst/>
          </a:prstGeom>
          <a:noFill/>
          <a:ln>
            <a:solidFill>
              <a:srgbClr val="C00000"/>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solidFill>
                <a:srgbClr val="C00000"/>
              </a:solidFill>
              <a:latin typeface="Times" pitchFamily="2" charset="0"/>
            </a:endParaRPr>
          </a:p>
        </p:txBody>
      </p:sp>
      <p:sp>
        <p:nvSpPr>
          <p:cNvPr id="22" name="Rectangle 2">
            <a:extLst>
              <a:ext uri="{FF2B5EF4-FFF2-40B4-BE49-F238E27FC236}">
                <a16:creationId xmlns:a16="http://schemas.microsoft.com/office/drawing/2014/main" id="{375EA957-4A8C-B244-AC82-BA9B3AACE2D1}"/>
              </a:ext>
            </a:extLst>
          </p:cNvPr>
          <p:cNvSpPr/>
          <p:nvPr/>
        </p:nvSpPr>
        <p:spPr>
          <a:xfrm>
            <a:off x="1524000" y="6513077"/>
            <a:ext cx="3555880" cy="307777"/>
          </a:xfrm>
          <a:prstGeom prst="rect">
            <a:avLst/>
          </a:prstGeom>
        </p:spPr>
        <p:txBody>
          <a:bodyPr wrap="square">
            <a:spAutoFit/>
          </a:bodyPr>
          <a:lstStyle/>
          <a:p>
            <a:r>
              <a:rPr lang="en-US" altLang="zh-CN" sz="1400" dirty="0">
                <a:solidFill>
                  <a:srgbClr val="C00000"/>
                </a:solidFill>
                <a:latin typeface="Times" pitchFamily="2" charset="0"/>
              </a:rPr>
              <a:t>Increased</a:t>
            </a:r>
            <a:r>
              <a:rPr lang="zh-CN" altLang="en-US" sz="1400" dirty="0">
                <a:solidFill>
                  <a:srgbClr val="C00000"/>
                </a:solidFill>
                <a:latin typeface="Times" pitchFamily="2" charset="0"/>
              </a:rPr>
              <a:t> </a:t>
            </a:r>
            <a:r>
              <a:rPr lang="en-US" altLang="zh-CN" sz="1400" dirty="0">
                <a:solidFill>
                  <a:srgbClr val="C00000"/>
                </a:solidFill>
                <a:latin typeface="Times" pitchFamily="2" charset="0"/>
              </a:rPr>
              <a:t>electricity</a:t>
            </a:r>
            <a:r>
              <a:rPr lang="zh-CN" altLang="en-US" sz="1400" dirty="0">
                <a:solidFill>
                  <a:srgbClr val="C00000"/>
                </a:solidFill>
                <a:latin typeface="Times" pitchFamily="2" charset="0"/>
              </a:rPr>
              <a:t> </a:t>
            </a:r>
            <a:r>
              <a:rPr lang="en-US" altLang="zh-CN" sz="1400" dirty="0">
                <a:solidFill>
                  <a:srgbClr val="C00000"/>
                </a:solidFill>
                <a:latin typeface="Times" pitchFamily="2" charset="0"/>
              </a:rPr>
              <a:t>with</a:t>
            </a:r>
            <a:r>
              <a:rPr lang="zh-CN" altLang="en-US" sz="1400" dirty="0">
                <a:solidFill>
                  <a:srgbClr val="C00000"/>
                </a:solidFill>
                <a:latin typeface="Times" pitchFamily="2" charset="0"/>
              </a:rPr>
              <a:t> </a:t>
            </a:r>
            <a:r>
              <a:rPr lang="en-US" altLang="zh-CN" sz="1400" dirty="0">
                <a:solidFill>
                  <a:srgbClr val="C00000"/>
                </a:solidFill>
                <a:latin typeface="Times" pitchFamily="2" charset="0"/>
              </a:rPr>
              <a:t>the</a:t>
            </a:r>
            <a:r>
              <a:rPr lang="zh-CN" altLang="en-US" sz="1400" dirty="0">
                <a:solidFill>
                  <a:srgbClr val="C00000"/>
                </a:solidFill>
                <a:latin typeface="Times" pitchFamily="2" charset="0"/>
              </a:rPr>
              <a:t> </a:t>
            </a:r>
            <a:r>
              <a:rPr lang="en-US" altLang="zh-CN" sz="1400" dirty="0">
                <a:solidFill>
                  <a:srgbClr val="C00000"/>
                </a:solidFill>
                <a:latin typeface="Times" pitchFamily="2" charset="0"/>
              </a:rPr>
              <a:t>high</a:t>
            </a:r>
            <a:r>
              <a:rPr lang="zh-CN" altLang="en-US" sz="1400" dirty="0">
                <a:solidFill>
                  <a:srgbClr val="C00000"/>
                </a:solidFill>
                <a:latin typeface="Times" pitchFamily="2" charset="0"/>
              </a:rPr>
              <a:t> </a:t>
            </a:r>
            <a:r>
              <a:rPr lang="en-US" altLang="zh-CN" sz="1400" dirty="0">
                <a:solidFill>
                  <a:srgbClr val="C00000"/>
                </a:solidFill>
                <a:latin typeface="Times" pitchFamily="2" charset="0"/>
              </a:rPr>
              <a:t>temperature</a:t>
            </a:r>
            <a:r>
              <a:rPr lang="zh-CN" altLang="en-US" sz="1400" dirty="0">
                <a:solidFill>
                  <a:srgbClr val="C00000"/>
                </a:solidFill>
                <a:latin typeface="Times" pitchFamily="2" charset="0"/>
              </a:rPr>
              <a:t> </a:t>
            </a:r>
            <a:endParaRPr lang="en-US" sz="1400" dirty="0">
              <a:solidFill>
                <a:srgbClr val="C00000"/>
              </a:solidFill>
              <a:latin typeface="Times" pitchFamily="2" charset="0"/>
            </a:endParaRPr>
          </a:p>
        </p:txBody>
      </p:sp>
      <p:cxnSp>
        <p:nvCxnSpPr>
          <p:cNvPr id="23" name="Straight Arrow Connector 6">
            <a:extLst>
              <a:ext uri="{FF2B5EF4-FFF2-40B4-BE49-F238E27FC236}">
                <a16:creationId xmlns:a16="http://schemas.microsoft.com/office/drawing/2014/main" id="{AA783DC2-8365-B044-91DE-21F9C20FDF85}"/>
              </a:ext>
            </a:extLst>
          </p:cNvPr>
          <p:cNvCxnSpPr>
            <a:cxnSpLocks/>
            <a:endCxn id="20" idx="2"/>
          </p:cNvCxnSpPr>
          <p:nvPr/>
        </p:nvCxnSpPr>
        <p:spPr>
          <a:xfrm flipH="1" flipV="1">
            <a:off x="3962400" y="6096001"/>
            <a:ext cx="69912" cy="417076"/>
          </a:xfrm>
          <a:prstGeom prst="straightConnector1">
            <a:avLst/>
          </a:prstGeom>
          <a:ln w="44450" cmpd="sng">
            <a:solidFill>
              <a:srgbClr val="C00000"/>
            </a:solidFill>
            <a:tailEnd type="triangle" w="sm" len="med"/>
          </a:ln>
        </p:spPr>
        <p:style>
          <a:lnRef idx="1">
            <a:schemeClr val="accent1"/>
          </a:lnRef>
          <a:fillRef idx="0">
            <a:schemeClr val="accent1"/>
          </a:fillRef>
          <a:effectRef idx="0">
            <a:schemeClr val="accent1"/>
          </a:effectRef>
          <a:fontRef idx="minor">
            <a:schemeClr val="tx1"/>
          </a:fontRef>
        </p:style>
      </p:cxnSp>
      <p:sp>
        <p:nvSpPr>
          <p:cNvPr id="27" name="Rectangle 2">
            <a:extLst>
              <a:ext uri="{FF2B5EF4-FFF2-40B4-BE49-F238E27FC236}">
                <a16:creationId xmlns:a16="http://schemas.microsoft.com/office/drawing/2014/main" id="{775A481A-3ED2-D74E-B505-15C4567191CB}"/>
              </a:ext>
            </a:extLst>
          </p:cNvPr>
          <p:cNvSpPr/>
          <p:nvPr/>
        </p:nvSpPr>
        <p:spPr>
          <a:xfrm>
            <a:off x="5314751" y="6519750"/>
            <a:ext cx="3524449" cy="307777"/>
          </a:xfrm>
          <a:prstGeom prst="rect">
            <a:avLst/>
          </a:prstGeom>
        </p:spPr>
        <p:txBody>
          <a:bodyPr wrap="square">
            <a:spAutoFit/>
          </a:bodyPr>
          <a:lstStyle/>
          <a:p>
            <a:r>
              <a:rPr lang="en-US" altLang="zh-CN" sz="1400" dirty="0">
                <a:solidFill>
                  <a:srgbClr val="C00000"/>
                </a:solidFill>
                <a:latin typeface="Times" pitchFamily="2" charset="0"/>
              </a:rPr>
              <a:t>Increased</a:t>
            </a:r>
            <a:r>
              <a:rPr lang="zh-CN" altLang="en-US" sz="1400" dirty="0">
                <a:solidFill>
                  <a:srgbClr val="C00000"/>
                </a:solidFill>
                <a:latin typeface="Times" pitchFamily="2" charset="0"/>
              </a:rPr>
              <a:t> </a:t>
            </a:r>
            <a:r>
              <a:rPr lang="en-US" altLang="zh-CN" sz="1400" dirty="0">
                <a:solidFill>
                  <a:srgbClr val="C00000"/>
                </a:solidFill>
                <a:latin typeface="Times" pitchFamily="2" charset="0"/>
              </a:rPr>
              <a:t>electricity</a:t>
            </a:r>
            <a:r>
              <a:rPr lang="zh-CN" altLang="en-US" sz="1400" dirty="0">
                <a:solidFill>
                  <a:srgbClr val="C00000"/>
                </a:solidFill>
                <a:latin typeface="Times" pitchFamily="2" charset="0"/>
              </a:rPr>
              <a:t> </a:t>
            </a:r>
            <a:r>
              <a:rPr lang="en-US" altLang="zh-CN" sz="1400" dirty="0">
                <a:solidFill>
                  <a:srgbClr val="C00000"/>
                </a:solidFill>
                <a:latin typeface="Times" pitchFamily="2" charset="0"/>
              </a:rPr>
              <a:t>with</a:t>
            </a:r>
            <a:r>
              <a:rPr lang="zh-CN" altLang="en-US" sz="1400" dirty="0">
                <a:solidFill>
                  <a:srgbClr val="C00000"/>
                </a:solidFill>
                <a:latin typeface="Times" pitchFamily="2" charset="0"/>
              </a:rPr>
              <a:t> </a:t>
            </a:r>
            <a:r>
              <a:rPr lang="en-US" altLang="zh-CN" sz="1400" dirty="0">
                <a:solidFill>
                  <a:srgbClr val="C00000"/>
                </a:solidFill>
                <a:latin typeface="Times" pitchFamily="2" charset="0"/>
              </a:rPr>
              <a:t>the</a:t>
            </a:r>
            <a:r>
              <a:rPr lang="zh-CN" altLang="en-US" sz="1400" dirty="0">
                <a:solidFill>
                  <a:srgbClr val="C00000"/>
                </a:solidFill>
                <a:latin typeface="Times" pitchFamily="2" charset="0"/>
              </a:rPr>
              <a:t> </a:t>
            </a:r>
            <a:r>
              <a:rPr lang="en-US" altLang="zh-CN" sz="1400" dirty="0">
                <a:solidFill>
                  <a:srgbClr val="C00000"/>
                </a:solidFill>
                <a:latin typeface="Times" pitchFamily="2" charset="0"/>
              </a:rPr>
              <a:t>low</a:t>
            </a:r>
            <a:r>
              <a:rPr lang="zh-CN" altLang="en-US" sz="1400" dirty="0">
                <a:solidFill>
                  <a:srgbClr val="C00000"/>
                </a:solidFill>
                <a:latin typeface="Times" pitchFamily="2" charset="0"/>
              </a:rPr>
              <a:t> </a:t>
            </a:r>
            <a:r>
              <a:rPr lang="en-US" altLang="zh-CN" sz="1400" dirty="0">
                <a:solidFill>
                  <a:srgbClr val="C00000"/>
                </a:solidFill>
                <a:latin typeface="Times" pitchFamily="2" charset="0"/>
              </a:rPr>
              <a:t>temperature</a:t>
            </a:r>
            <a:r>
              <a:rPr lang="zh-CN" altLang="en-US" sz="1400" dirty="0">
                <a:solidFill>
                  <a:srgbClr val="C00000"/>
                </a:solidFill>
                <a:latin typeface="Times" pitchFamily="2" charset="0"/>
              </a:rPr>
              <a:t> </a:t>
            </a:r>
            <a:endParaRPr lang="en-US" sz="1400" dirty="0">
              <a:solidFill>
                <a:srgbClr val="C00000"/>
              </a:solidFill>
              <a:latin typeface="Times" pitchFamily="2" charset="0"/>
            </a:endParaRPr>
          </a:p>
        </p:txBody>
      </p:sp>
      <p:cxnSp>
        <p:nvCxnSpPr>
          <p:cNvPr id="28" name="Straight Arrow Connector 6">
            <a:extLst>
              <a:ext uri="{FF2B5EF4-FFF2-40B4-BE49-F238E27FC236}">
                <a16:creationId xmlns:a16="http://schemas.microsoft.com/office/drawing/2014/main" id="{02B0E3E3-969F-A249-B542-7F8F91A9D70F}"/>
              </a:ext>
            </a:extLst>
          </p:cNvPr>
          <p:cNvCxnSpPr>
            <a:cxnSpLocks/>
          </p:cNvCxnSpPr>
          <p:nvPr/>
        </p:nvCxnSpPr>
        <p:spPr>
          <a:xfrm flipH="1" flipV="1">
            <a:off x="7159388" y="6102674"/>
            <a:ext cx="69912" cy="417076"/>
          </a:xfrm>
          <a:prstGeom prst="straightConnector1">
            <a:avLst/>
          </a:prstGeom>
          <a:ln w="44450" cmpd="sng">
            <a:solidFill>
              <a:srgbClr val="C00000"/>
            </a:solidFill>
            <a:tailEnd type="triangle" w="sm" len="med"/>
          </a:ln>
        </p:spPr>
        <p:style>
          <a:lnRef idx="1">
            <a:schemeClr val="accent1"/>
          </a:lnRef>
          <a:fillRef idx="0">
            <a:schemeClr val="accent1"/>
          </a:fillRef>
          <a:effectRef idx="0">
            <a:schemeClr val="accent1"/>
          </a:effectRef>
          <a:fontRef idx="minor">
            <a:schemeClr val="tx1"/>
          </a:fontRef>
        </p:style>
      </p:cxnSp>
      <p:sp>
        <p:nvSpPr>
          <p:cNvPr id="29" name="Rectangle 10">
            <a:extLst>
              <a:ext uri="{FF2B5EF4-FFF2-40B4-BE49-F238E27FC236}">
                <a16:creationId xmlns:a16="http://schemas.microsoft.com/office/drawing/2014/main" id="{74A098B3-243E-874B-A00F-A69BD02478C7}"/>
              </a:ext>
            </a:extLst>
          </p:cNvPr>
          <p:cNvSpPr/>
          <p:nvPr/>
        </p:nvSpPr>
        <p:spPr>
          <a:xfrm>
            <a:off x="2149406" y="5036669"/>
            <a:ext cx="5851594" cy="956223"/>
          </a:xfrm>
          <a:prstGeom prst="rect">
            <a:avLst/>
          </a:prstGeom>
          <a:ln w="38100">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400" dirty="0">
                <a:latin typeface="Times" pitchFamily="2" charset="0"/>
                <a:ea typeface="Microsoft YaHei" panose="020B0503020204020204" pitchFamily="34" charset="-122"/>
              </a:rPr>
              <a:t>Temperature</a:t>
            </a:r>
            <a:r>
              <a:rPr lang="zh-CN" altLang="en-US" sz="2400" dirty="0">
                <a:latin typeface="Times" pitchFamily="2" charset="0"/>
                <a:ea typeface="Microsoft YaHei" panose="020B0503020204020204" pitchFamily="34" charset="-122"/>
              </a:rPr>
              <a:t> </a:t>
            </a:r>
            <a:r>
              <a:rPr lang="en-US" altLang="zh-CN" sz="2400" dirty="0">
                <a:latin typeface="Times" pitchFamily="2" charset="0"/>
                <a:ea typeface="Microsoft YaHei" panose="020B0503020204020204" pitchFamily="34" charset="-122"/>
              </a:rPr>
              <a:t>is</a:t>
            </a:r>
            <a:r>
              <a:rPr lang="zh-CN" altLang="en-US" sz="2400" dirty="0">
                <a:latin typeface="Times" pitchFamily="2" charset="0"/>
                <a:ea typeface="Microsoft YaHei" panose="020B0503020204020204" pitchFamily="34" charset="-122"/>
              </a:rPr>
              <a:t> </a:t>
            </a:r>
            <a:r>
              <a:rPr lang="en-US" altLang="zh-CN" sz="2400" dirty="0">
                <a:latin typeface="Times" pitchFamily="2" charset="0"/>
                <a:ea typeface="Microsoft YaHei" panose="020B0503020204020204" pitchFamily="34" charset="-122"/>
              </a:rPr>
              <a:t>able</a:t>
            </a:r>
            <a:r>
              <a:rPr lang="zh-CN" altLang="en-US" sz="2400" dirty="0">
                <a:latin typeface="Times" pitchFamily="2" charset="0"/>
                <a:ea typeface="Microsoft YaHei" panose="020B0503020204020204" pitchFamily="34" charset="-122"/>
              </a:rPr>
              <a:t> </a:t>
            </a:r>
            <a:r>
              <a:rPr lang="en-US" altLang="zh-CN" sz="2400" dirty="0">
                <a:latin typeface="Times" pitchFamily="2" charset="0"/>
                <a:ea typeface="Microsoft YaHei" panose="020B0503020204020204" pitchFamily="34" charset="-122"/>
              </a:rPr>
              <a:t>to</a:t>
            </a:r>
            <a:r>
              <a:rPr lang="zh-CN" altLang="en-US" sz="2400" dirty="0">
                <a:latin typeface="Times" pitchFamily="2" charset="0"/>
                <a:ea typeface="Microsoft YaHei" panose="020B0503020204020204" pitchFamily="34" charset="-122"/>
              </a:rPr>
              <a:t> </a:t>
            </a:r>
            <a:r>
              <a:rPr lang="en-US" altLang="zh-CN" sz="2400" dirty="0">
                <a:latin typeface="Times" pitchFamily="2" charset="0"/>
                <a:ea typeface="Microsoft YaHei" panose="020B0503020204020204" pitchFamily="34" charset="-122"/>
              </a:rPr>
              <a:t>guide</a:t>
            </a:r>
            <a:r>
              <a:rPr lang="zh-CN" altLang="en-US" sz="2400" dirty="0">
                <a:latin typeface="Times" pitchFamily="2" charset="0"/>
                <a:ea typeface="Microsoft YaHei" panose="020B0503020204020204" pitchFamily="34" charset="-122"/>
              </a:rPr>
              <a:t> </a:t>
            </a:r>
            <a:r>
              <a:rPr lang="en-US" altLang="zh-CN" sz="2400" dirty="0">
                <a:latin typeface="Times" pitchFamily="2" charset="0"/>
                <a:ea typeface="Microsoft YaHei" panose="020B0503020204020204" pitchFamily="34" charset="-122"/>
              </a:rPr>
              <a:t>user</a:t>
            </a:r>
            <a:r>
              <a:rPr lang="zh-CN" altLang="en-US" sz="2400" dirty="0">
                <a:latin typeface="Times" pitchFamily="2" charset="0"/>
                <a:ea typeface="Microsoft YaHei" panose="020B0503020204020204" pitchFamily="34" charset="-122"/>
              </a:rPr>
              <a:t> </a:t>
            </a:r>
            <a:r>
              <a:rPr lang="en-US" altLang="zh-CN" sz="2400" dirty="0">
                <a:latin typeface="Times" pitchFamily="2" charset="0"/>
                <a:ea typeface="Microsoft YaHei" panose="020B0503020204020204" pitchFamily="34" charset="-122"/>
              </a:rPr>
              <a:t>behaviors</a:t>
            </a:r>
            <a:r>
              <a:rPr lang="zh-CN" altLang="en-US" sz="2400" dirty="0">
                <a:latin typeface="Times" pitchFamily="2" charset="0"/>
                <a:ea typeface="Microsoft YaHei" panose="020B0503020204020204" pitchFamily="34" charset="-122"/>
              </a:rPr>
              <a:t> </a:t>
            </a:r>
            <a:endParaRPr lang="en-US" altLang="zh-CN" sz="2400" dirty="0">
              <a:latin typeface="Times" pitchFamily="2" charset="0"/>
              <a:ea typeface="Microsoft YaHei" panose="020B0503020204020204" pitchFamily="34" charset="-122"/>
            </a:endParaRPr>
          </a:p>
          <a:p>
            <a:pPr algn="ctr"/>
            <a:r>
              <a:rPr lang="en-US" altLang="zh-CN" sz="2400" dirty="0">
                <a:latin typeface="Times" pitchFamily="2" charset="0"/>
                <a:ea typeface="Microsoft YaHei" panose="020B0503020204020204" pitchFamily="34" charset="-122"/>
              </a:rPr>
              <a:t>of</a:t>
            </a:r>
            <a:r>
              <a:rPr lang="zh-CN" altLang="en-US" sz="2400" dirty="0">
                <a:latin typeface="Times" pitchFamily="2" charset="0"/>
                <a:ea typeface="Microsoft YaHei" panose="020B0503020204020204" pitchFamily="34" charset="-122"/>
              </a:rPr>
              <a:t> </a:t>
            </a:r>
            <a:r>
              <a:rPr lang="en-US" altLang="zh-CN" sz="2400" dirty="0">
                <a:latin typeface="Times" pitchFamily="2" charset="0"/>
                <a:ea typeface="Microsoft YaHei" panose="020B0503020204020204" pitchFamily="34" charset="-122"/>
              </a:rPr>
              <a:t>electricity</a:t>
            </a:r>
            <a:r>
              <a:rPr lang="zh-CN" altLang="en-US" sz="2400" dirty="0">
                <a:latin typeface="Times" pitchFamily="2" charset="0"/>
                <a:ea typeface="Microsoft YaHei" panose="020B0503020204020204" pitchFamily="34" charset="-122"/>
              </a:rPr>
              <a:t> </a:t>
            </a:r>
            <a:r>
              <a:rPr lang="en-US" altLang="zh-CN" sz="2400" dirty="0">
                <a:latin typeface="Times" pitchFamily="2" charset="0"/>
                <a:ea typeface="Microsoft YaHei" panose="020B0503020204020204" pitchFamily="34" charset="-122"/>
              </a:rPr>
              <a:t>usage</a:t>
            </a:r>
            <a:endParaRPr lang="en-US" sz="2400" dirty="0">
              <a:latin typeface="Times" pitchFamily="2" charset="0"/>
              <a:ea typeface="Microsoft YaHei" panose="020B0503020204020204" pitchFamily="34" charset="-122"/>
            </a:endParaRPr>
          </a:p>
        </p:txBody>
      </p:sp>
    </p:spTree>
    <p:extLst>
      <p:ext uri="{BB962C8B-B14F-4D97-AF65-F5344CB8AC3E}">
        <p14:creationId xmlns:p14="http://schemas.microsoft.com/office/powerpoint/2010/main" val="9460033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par>
                                <p:cTn id="8" presetID="9" presetClass="entr" presetSubtype="0" fill="hold" grpId="2"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dissolv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7"/>
                                        </p:tgtEl>
                                        <p:attrNameLst>
                                          <p:attrName>style.visibility</p:attrName>
                                        </p:attrNameLst>
                                      </p:cBhvr>
                                      <p:to>
                                        <p:strVal val="hidden"/>
                                      </p:to>
                                    </p:set>
                                  </p:childTnLst>
                                </p:cTn>
                              </p:par>
                              <p:par>
                                <p:cTn id="15" presetID="1" presetClass="exit" presetSubtype="0" fill="hold" grpId="3" nodeType="withEffect">
                                  <p:stCondLst>
                                    <p:cond delay="0"/>
                                  </p:stCondLst>
                                  <p:childTnLst>
                                    <p:set>
                                      <p:cBhvr>
                                        <p:cTn id="16" dur="1" fill="hold">
                                          <p:stCondLst>
                                            <p:cond delay="0"/>
                                          </p:stCondLst>
                                        </p:cTn>
                                        <p:tgtEl>
                                          <p:spTgt spid="14"/>
                                        </p:tgtEl>
                                        <p:attrNameLst>
                                          <p:attrName>style.visibility</p:attrName>
                                        </p:attrNameLst>
                                      </p:cBhvr>
                                      <p:to>
                                        <p:strVal val="hidden"/>
                                      </p:to>
                                    </p:set>
                                  </p:childTnLst>
                                </p:cTn>
                              </p:par>
                              <p:par>
                                <p:cTn id="17" presetID="9"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dissolve">
                                      <p:cBhvr>
                                        <p:cTn id="19" dur="500"/>
                                        <p:tgtEl>
                                          <p:spTgt spid="18"/>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dissolve">
                                      <p:cBhvr>
                                        <p:cTn id="22" dur="500"/>
                                        <p:tgtEl>
                                          <p:spTgt spid="15"/>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dissolve">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grpId="1" nodeType="clickEffect">
                                  <p:stCondLst>
                                    <p:cond delay="0"/>
                                  </p:stCondLst>
                                  <p:childTnLst>
                                    <p:set>
                                      <p:cBhvr>
                                        <p:cTn id="29" dur="1" fill="hold">
                                          <p:stCondLst>
                                            <p:cond delay="0"/>
                                          </p:stCondLst>
                                        </p:cTn>
                                        <p:tgtEl>
                                          <p:spTgt spid="18"/>
                                        </p:tgtEl>
                                        <p:attrNameLst>
                                          <p:attrName>style.visibility</p:attrName>
                                        </p:attrNameLst>
                                      </p:cBhvr>
                                      <p:to>
                                        <p:strVal val="hidden"/>
                                      </p:to>
                                    </p:set>
                                  </p:childTnLst>
                                </p:cTn>
                              </p:par>
                              <p:par>
                                <p:cTn id="30" presetID="1" presetClass="exit" presetSubtype="0" fill="hold" grpId="1" nodeType="withEffect">
                                  <p:stCondLst>
                                    <p:cond delay="0"/>
                                  </p:stCondLst>
                                  <p:childTnLst>
                                    <p:set>
                                      <p:cBhvr>
                                        <p:cTn id="31" dur="1" fill="hold">
                                          <p:stCondLst>
                                            <p:cond delay="0"/>
                                          </p:stCondLst>
                                        </p:cTn>
                                        <p:tgtEl>
                                          <p:spTgt spid="15"/>
                                        </p:tgtEl>
                                        <p:attrNameLst>
                                          <p:attrName>style.visibility</p:attrName>
                                        </p:attrNameLst>
                                      </p:cBhvr>
                                      <p:to>
                                        <p:strVal val="hidden"/>
                                      </p:to>
                                    </p:set>
                                  </p:childTnLst>
                                </p:cTn>
                              </p:par>
                              <p:par>
                                <p:cTn id="32" presetID="1" presetClass="exit" presetSubtype="0" fill="hold" grpId="1" nodeType="withEffect">
                                  <p:stCondLst>
                                    <p:cond delay="0"/>
                                  </p:stCondLst>
                                  <p:childTnLst>
                                    <p:set>
                                      <p:cBhvr>
                                        <p:cTn id="33" dur="1" fill="hold">
                                          <p:stCondLst>
                                            <p:cond delay="0"/>
                                          </p:stCondLst>
                                        </p:cTn>
                                        <p:tgtEl>
                                          <p:spTgt spid="16"/>
                                        </p:tgtEl>
                                        <p:attrNameLst>
                                          <p:attrName>style.visibility</p:attrName>
                                        </p:attrNameLst>
                                      </p:cBhvr>
                                      <p:to>
                                        <p:strVal val="hidden"/>
                                      </p:to>
                                    </p:set>
                                  </p:childTnLst>
                                </p:cTn>
                              </p:par>
                              <p:par>
                                <p:cTn id="34" presetID="9" presetClass="entr" presetSubtype="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dissolve">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dissolve">
                                      <p:cBhvr>
                                        <p:cTn id="47" dur="500"/>
                                        <p:tgtEl>
                                          <p:spTgt spid="20"/>
                                        </p:tgtEl>
                                      </p:cBhvr>
                                    </p:animEffect>
                                  </p:childTnLst>
                                </p:cTn>
                              </p:par>
                              <p:par>
                                <p:cTn id="48" presetID="9" presetClass="entr" presetSubtype="0" fill="hold" nodeType="with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dissolve">
                                      <p:cBhvr>
                                        <p:cTn id="50" dur="500"/>
                                        <p:tgtEl>
                                          <p:spTgt spid="23"/>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dissolve">
                                      <p:cBhvr>
                                        <p:cTn id="53" dur="500"/>
                                        <p:tgtEl>
                                          <p:spTgt spid="22"/>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xit" presetSubtype="0" fill="hold" grpId="1" nodeType="clickEffect">
                                  <p:stCondLst>
                                    <p:cond delay="0"/>
                                  </p:stCondLst>
                                  <p:childTnLst>
                                    <p:set>
                                      <p:cBhvr>
                                        <p:cTn id="57" dur="1" fill="hold">
                                          <p:stCondLst>
                                            <p:cond delay="0"/>
                                          </p:stCondLst>
                                        </p:cTn>
                                        <p:tgtEl>
                                          <p:spTgt spid="20"/>
                                        </p:tgtEl>
                                        <p:attrNameLst>
                                          <p:attrName>style.visibility</p:attrName>
                                        </p:attrNameLst>
                                      </p:cBhvr>
                                      <p:to>
                                        <p:strVal val="hidden"/>
                                      </p:to>
                                    </p:set>
                                  </p:childTnLst>
                                </p:cTn>
                              </p:par>
                              <p:par>
                                <p:cTn id="58" presetID="1" presetClass="exit" presetSubtype="0" fill="hold" nodeType="withEffect">
                                  <p:stCondLst>
                                    <p:cond delay="0"/>
                                  </p:stCondLst>
                                  <p:childTnLst>
                                    <p:set>
                                      <p:cBhvr>
                                        <p:cTn id="59" dur="1" fill="hold">
                                          <p:stCondLst>
                                            <p:cond delay="0"/>
                                          </p:stCondLst>
                                        </p:cTn>
                                        <p:tgtEl>
                                          <p:spTgt spid="23"/>
                                        </p:tgtEl>
                                        <p:attrNameLst>
                                          <p:attrName>style.visibility</p:attrName>
                                        </p:attrNameLst>
                                      </p:cBhvr>
                                      <p:to>
                                        <p:strVal val="hidden"/>
                                      </p:to>
                                    </p:set>
                                  </p:childTnLst>
                                </p:cTn>
                              </p:par>
                              <p:par>
                                <p:cTn id="60" presetID="1" presetClass="exit" presetSubtype="0" fill="hold" grpId="1" nodeType="withEffect">
                                  <p:stCondLst>
                                    <p:cond delay="0"/>
                                  </p:stCondLst>
                                  <p:childTnLst>
                                    <p:set>
                                      <p:cBhvr>
                                        <p:cTn id="61" dur="1" fill="hold">
                                          <p:stCondLst>
                                            <p:cond delay="0"/>
                                          </p:stCondLst>
                                        </p:cTn>
                                        <p:tgtEl>
                                          <p:spTgt spid="22"/>
                                        </p:tgtEl>
                                        <p:attrNameLst>
                                          <p:attrName>style.visibility</p:attrName>
                                        </p:attrNameLst>
                                      </p:cBhvr>
                                      <p:to>
                                        <p:strVal val="hidden"/>
                                      </p:to>
                                    </p:set>
                                  </p:childTnLst>
                                </p:cTn>
                              </p:par>
                              <p:par>
                                <p:cTn id="62" presetID="9" presetClass="entr" presetSubtype="0" fill="hold" grpId="0" nodeType="with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dissolve">
                                      <p:cBhvr>
                                        <p:cTn id="64" dur="500"/>
                                        <p:tgtEl>
                                          <p:spTgt spid="21"/>
                                        </p:tgtEl>
                                      </p:cBhvr>
                                    </p:animEffect>
                                  </p:childTnLst>
                                </p:cTn>
                              </p:par>
                              <p:par>
                                <p:cTn id="65" presetID="9" presetClass="entr" presetSubtype="0" fill="hold" nodeType="with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dissolve">
                                      <p:cBhvr>
                                        <p:cTn id="67" dur="500"/>
                                        <p:tgtEl>
                                          <p:spTgt spid="28"/>
                                        </p:tgtEl>
                                      </p:cBhvr>
                                    </p:animEffect>
                                  </p:childTnLst>
                                </p:cTn>
                              </p:par>
                              <p:par>
                                <p:cTn id="68" presetID="9" presetClass="entr" presetSubtype="0" fill="hold" grpId="0" nodeType="with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dissolve">
                                      <p:cBhvr>
                                        <p:cTn id="70" dur="500"/>
                                        <p:tgtEl>
                                          <p:spTgt spid="27"/>
                                        </p:tgtEl>
                                      </p:cBhvr>
                                    </p:animEffec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grpId="1" nodeType="clickEffect">
                                  <p:stCondLst>
                                    <p:cond delay="0"/>
                                  </p:stCondLst>
                                  <p:childTnLst>
                                    <p:set>
                                      <p:cBhvr>
                                        <p:cTn id="74" dur="1" fill="hold">
                                          <p:stCondLst>
                                            <p:cond delay="0"/>
                                          </p:stCondLst>
                                        </p:cTn>
                                        <p:tgtEl>
                                          <p:spTgt spid="21"/>
                                        </p:tgtEl>
                                        <p:attrNameLst>
                                          <p:attrName>style.visibility</p:attrName>
                                        </p:attrNameLst>
                                      </p:cBhvr>
                                      <p:to>
                                        <p:strVal val="hidden"/>
                                      </p:to>
                                    </p:set>
                                  </p:childTnLst>
                                </p:cTn>
                              </p:par>
                              <p:par>
                                <p:cTn id="75" presetID="1" presetClass="exit" presetSubtype="0" fill="hold" nodeType="withEffect">
                                  <p:stCondLst>
                                    <p:cond delay="0"/>
                                  </p:stCondLst>
                                  <p:childTnLst>
                                    <p:set>
                                      <p:cBhvr>
                                        <p:cTn id="76" dur="1" fill="hold">
                                          <p:stCondLst>
                                            <p:cond delay="0"/>
                                          </p:stCondLst>
                                        </p:cTn>
                                        <p:tgtEl>
                                          <p:spTgt spid="28"/>
                                        </p:tgtEl>
                                        <p:attrNameLst>
                                          <p:attrName>style.visibility</p:attrName>
                                        </p:attrNameLst>
                                      </p:cBhvr>
                                      <p:to>
                                        <p:strVal val="hidden"/>
                                      </p:to>
                                    </p:set>
                                  </p:childTnLst>
                                </p:cTn>
                              </p:par>
                              <p:par>
                                <p:cTn id="77" presetID="1" presetClass="exit" presetSubtype="0" fill="hold" grpId="1" nodeType="withEffect">
                                  <p:stCondLst>
                                    <p:cond delay="0"/>
                                  </p:stCondLst>
                                  <p:childTnLst>
                                    <p:set>
                                      <p:cBhvr>
                                        <p:cTn id="78" dur="1" fill="hold">
                                          <p:stCondLst>
                                            <p:cond delay="0"/>
                                          </p:stCondLst>
                                        </p:cTn>
                                        <p:tgtEl>
                                          <p:spTgt spid="27"/>
                                        </p:tgtEl>
                                        <p:attrNameLst>
                                          <p:attrName>style.visibility</p:attrName>
                                        </p:attrNameLst>
                                      </p:cBhvr>
                                      <p:to>
                                        <p:strVal val="hidden"/>
                                      </p:to>
                                    </p:set>
                                  </p:childTnLst>
                                </p:cTn>
                              </p:par>
                              <p:par>
                                <p:cTn id="79" presetID="9" presetClass="entr" presetSubtype="0" fill="hold" grpId="0" nodeType="with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dissolve">
                                      <p:cBhvr>
                                        <p:cTn id="8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2" animBg="1"/>
      <p:bldP spid="14" grpId="3" animBg="1"/>
      <p:bldP spid="15" grpId="0" animBg="1"/>
      <p:bldP spid="15" grpId="1" animBg="1"/>
      <p:bldP spid="16" grpId="0" animBg="1"/>
      <p:bldP spid="16" grpId="1" animBg="1"/>
      <p:bldP spid="17" grpId="0"/>
      <p:bldP spid="17" grpId="1"/>
      <p:bldP spid="18" grpId="0"/>
      <p:bldP spid="18" grpId="1"/>
      <p:bldP spid="19" grpId="0"/>
      <p:bldP spid="20" grpId="0" animBg="1"/>
      <p:bldP spid="20" grpId="1" animBg="1"/>
      <p:bldP spid="21" grpId="0" animBg="1"/>
      <p:bldP spid="21" grpId="1" animBg="1"/>
      <p:bldP spid="22" grpId="0"/>
      <p:bldP spid="22" grpId="1"/>
      <p:bldP spid="27" grpId="0"/>
      <p:bldP spid="27" grpId="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462" y="152400"/>
            <a:ext cx="9363076" cy="792162"/>
          </a:xfrm>
        </p:spPr>
        <p:txBody>
          <a:bodyPr/>
          <a:lstStyle/>
          <a:p>
            <a:r>
              <a:rPr lang="en-US" altLang="zh-CN" sz="3200" b="1" dirty="0">
                <a:solidFill>
                  <a:srgbClr val="000000"/>
                </a:solidFill>
                <a:latin typeface="Times" pitchFamily="2" charset="0"/>
                <a:ea typeface="黑体"/>
                <a:cs typeface="Arial" panose="020B0604020202020204" pitchFamily="34" charset="0"/>
              </a:rPr>
              <a:t>Observation in Macro-Level</a:t>
            </a:r>
            <a:r>
              <a:rPr lang="zh-CN" altLang="en-US" sz="3200" b="1" dirty="0">
                <a:solidFill>
                  <a:srgbClr val="000000"/>
                </a:solidFill>
                <a:latin typeface="Times" pitchFamily="2" charset="0"/>
                <a:ea typeface="黑体"/>
                <a:cs typeface="Arial" panose="020B0604020202020204" pitchFamily="34" charset="0"/>
              </a:rPr>
              <a:t> </a:t>
            </a:r>
            <a:r>
              <a:rPr lang="en-US" altLang="zh-CN" sz="3200" b="1" dirty="0">
                <a:solidFill>
                  <a:srgbClr val="000000"/>
                </a:solidFill>
                <a:latin typeface="Times" pitchFamily="2" charset="0"/>
                <a:ea typeface="黑体"/>
                <a:cs typeface="Arial" panose="020B0604020202020204" pitchFamily="34" charset="0"/>
              </a:rPr>
              <a:t>(Climate)</a:t>
            </a:r>
            <a:endParaRPr lang="en-US" sz="3200" dirty="0">
              <a:latin typeface="Times" pitchFamily="2" charset="0"/>
              <a:cs typeface="Arial" panose="020B0604020202020204" pitchFamily="34" charset="0"/>
            </a:endParaRPr>
          </a:p>
        </p:txBody>
      </p:sp>
      <p:pic>
        <p:nvPicPr>
          <p:cNvPr id="12" name="Picture 11">
            <a:extLst>
              <a:ext uri="{FF2B5EF4-FFF2-40B4-BE49-F238E27FC236}">
                <a16:creationId xmlns:a16="http://schemas.microsoft.com/office/drawing/2014/main" id="{12503125-A455-9148-BC17-1B8F4CBD12FC}"/>
              </a:ext>
            </a:extLst>
          </p:cNvPr>
          <p:cNvPicPr>
            <a:picLocks noChangeAspect="1"/>
          </p:cNvPicPr>
          <p:nvPr/>
        </p:nvPicPr>
        <p:blipFill rotWithShape="1">
          <a:blip r:embed="rId3">
            <a:extLst>
              <a:ext uri="{28A0092B-C50C-407E-A947-70E740481C1C}">
                <a14:useLocalDpi xmlns:a14="http://schemas.microsoft.com/office/drawing/2010/main"/>
              </a:ext>
            </a:extLst>
          </a:blip>
          <a:srcRect t="43892"/>
          <a:stretch/>
        </p:blipFill>
        <p:spPr>
          <a:xfrm>
            <a:off x="1597200" y="1126961"/>
            <a:ext cx="6480000" cy="2744670"/>
          </a:xfrm>
          <a:prstGeom prst="rect">
            <a:avLst/>
          </a:prstGeom>
        </p:spPr>
      </p:pic>
      <p:sp>
        <p:nvSpPr>
          <p:cNvPr id="3" name="Rectangle 2">
            <a:extLst>
              <a:ext uri="{FF2B5EF4-FFF2-40B4-BE49-F238E27FC236}">
                <a16:creationId xmlns:a16="http://schemas.microsoft.com/office/drawing/2014/main" id="{75F63B56-E426-7D47-808E-C1FBF6B6AC20}"/>
              </a:ext>
            </a:extLst>
          </p:cNvPr>
          <p:cNvSpPr/>
          <p:nvPr/>
        </p:nvSpPr>
        <p:spPr>
          <a:xfrm>
            <a:off x="8077200" y="1340885"/>
            <a:ext cx="1371600" cy="646331"/>
          </a:xfrm>
          <a:prstGeom prst="rect">
            <a:avLst/>
          </a:prstGeom>
          <a:ln>
            <a:noFill/>
          </a:ln>
        </p:spPr>
        <p:txBody>
          <a:bodyPr wrap="square">
            <a:spAutoFit/>
          </a:bodyPr>
          <a:lstStyle/>
          <a:p>
            <a:r>
              <a:rPr lang="en-US" dirty="0">
                <a:solidFill>
                  <a:srgbClr val="C00000"/>
                </a:solidFill>
                <a:latin typeface="Times" pitchFamily="2" charset="0"/>
              </a:rPr>
              <a:t>Wasserstein</a:t>
            </a:r>
            <a:r>
              <a:rPr lang="zh-CN" altLang="en-US" dirty="0">
                <a:solidFill>
                  <a:srgbClr val="C00000"/>
                </a:solidFill>
                <a:latin typeface="Times" pitchFamily="2" charset="0"/>
              </a:rPr>
              <a:t> </a:t>
            </a:r>
            <a:r>
              <a:rPr lang="en-US" altLang="zh-CN" dirty="0">
                <a:solidFill>
                  <a:srgbClr val="C00000"/>
                </a:solidFill>
                <a:latin typeface="Times" pitchFamily="2" charset="0"/>
              </a:rPr>
              <a:t>distance</a:t>
            </a:r>
            <a:r>
              <a:rPr lang="zh-CN" altLang="en-US" dirty="0">
                <a:solidFill>
                  <a:srgbClr val="C00000"/>
                </a:solidFill>
                <a:latin typeface="Times" pitchFamily="2" charset="0"/>
              </a:rPr>
              <a:t> </a:t>
            </a:r>
            <a:endParaRPr lang="en-US" dirty="0">
              <a:solidFill>
                <a:srgbClr val="C00000"/>
              </a:solidFill>
              <a:latin typeface="Times" pitchFamily="2" charset="0"/>
            </a:endParaRPr>
          </a:p>
        </p:txBody>
      </p:sp>
      <p:cxnSp>
        <p:nvCxnSpPr>
          <p:cNvPr id="7" name="Straight Arrow Connector 6">
            <a:extLst>
              <a:ext uri="{FF2B5EF4-FFF2-40B4-BE49-F238E27FC236}">
                <a16:creationId xmlns:a16="http://schemas.microsoft.com/office/drawing/2014/main" id="{E6E53E5A-D208-3341-8C34-323330CD3A9B}"/>
              </a:ext>
            </a:extLst>
          </p:cNvPr>
          <p:cNvCxnSpPr>
            <a:cxnSpLocks/>
          </p:cNvCxnSpPr>
          <p:nvPr/>
        </p:nvCxnSpPr>
        <p:spPr>
          <a:xfrm flipH="1">
            <a:off x="7721359" y="1681052"/>
            <a:ext cx="412407" cy="381000"/>
          </a:xfrm>
          <a:prstGeom prst="straightConnector1">
            <a:avLst/>
          </a:prstGeom>
          <a:ln w="44450" cmpd="sng">
            <a:solidFill>
              <a:srgbClr val="C00000"/>
            </a:solidFill>
            <a:tailEnd type="triangle" w="sm" len="med"/>
          </a:ln>
        </p:spPr>
        <p:style>
          <a:lnRef idx="1">
            <a:schemeClr val="accent1"/>
          </a:lnRef>
          <a:fillRef idx="0">
            <a:schemeClr val="accent1"/>
          </a:fillRef>
          <a:effectRef idx="0">
            <a:schemeClr val="accent1"/>
          </a:effectRef>
          <a:fontRef idx="minor">
            <a:schemeClr val="tx1"/>
          </a:fontRef>
        </p:style>
      </p:cxnSp>
      <p:pic>
        <p:nvPicPr>
          <p:cNvPr id="8" name="图片 7">
            <a:extLst>
              <a:ext uri="{FF2B5EF4-FFF2-40B4-BE49-F238E27FC236}">
                <a16:creationId xmlns:a16="http://schemas.microsoft.com/office/drawing/2014/main" id="{12C0C897-05AE-8343-9597-4E088B5B0790}"/>
              </a:ext>
            </a:extLst>
          </p:cNvPr>
          <p:cNvPicPr>
            <a:picLocks noChangeAspect="1"/>
          </p:cNvPicPr>
          <p:nvPr/>
        </p:nvPicPr>
        <p:blipFill rotWithShape="1">
          <a:blip r:embed="rId4">
            <a:extLst>
              <a:ext uri="{28A0092B-C50C-407E-A947-70E740481C1C}">
                <a14:useLocalDpi xmlns:a14="http://schemas.microsoft.com/office/drawing/2010/main"/>
              </a:ext>
            </a:extLst>
          </a:blip>
          <a:srcRect t="63353" r="35278"/>
          <a:stretch/>
        </p:blipFill>
        <p:spPr>
          <a:xfrm>
            <a:off x="1597200" y="3956980"/>
            <a:ext cx="4194000" cy="2824820"/>
          </a:xfrm>
          <a:prstGeom prst="rect">
            <a:avLst/>
          </a:prstGeom>
        </p:spPr>
      </p:pic>
      <p:pic>
        <p:nvPicPr>
          <p:cNvPr id="10" name="图片 9">
            <a:extLst>
              <a:ext uri="{FF2B5EF4-FFF2-40B4-BE49-F238E27FC236}">
                <a16:creationId xmlns:a16="http://schemas.microsoft.com/office/drawing/2014/main" id="{335678F3-C190-EF4A-BCA4-F3AC51644220}"/>
              </a:ext>
            </a:extLst>
          </p:cNvPr>
          <p:cNvPicPr>
            <a:picLocks noChangeAspect="1"/>
          </p:cNvPicPr>
          <p:nvPr/>
        </p:nvPicPr>
        <p:blipFill rotWithShape="1">
          <a:blip r:embed="rId4">
            <a:extLst>
              <a:ext uri="{28A0092B-C50C-407E-A947-70E740481C1C}">
                <a14:useLocalDpi xmlns:a14="http://schemas.microsoft.com/office/drawing/2010/main"/>
              </a:ext>
            </a:extLst>
          </a:blip>
          <a:srcRect l="63500" t="63353"/>
          <a:stretch/>
        </p:blipFill>
        <p:spPr>
          <a:xfrm>
            <a:off x="5768566" y="3956980"/>
            <a:ext cx="2365200" cy="2824820"/>
          </a:xfrm>
          <a:prstGeom prst="rect">
            <a:avLst/>
          </a:prstGeom>
        </p:spPr>
      </p:pic>
      <p:sp>
        <p:nvSpPr>
          <p:cNvPr id="16" name="Rectangle 15">
            <a:extLst>
              <a:ext uri="{FF2B5EF4-FFF2-40B4-BE49-F238E27FC236}">
                <a16:creationId xmlns:a16="http://schemas.microsoft.com/office/drawing/2014/main" id="{1A9B1C74-E0B8-2D42-972E-32052EE33B43}"/>
              </a:ext>
            </a:extLst>
          </p:cNvPr>
          <p:cNvSpPr/>
          <p:nvPr/>
        </p:nvSpPr>
        <p:spPr>
          <a:xfrm>
            <a:off x="7264159" y="1453185"/>
            <a:ext cx="660641" cy="2092221"/>
          </a:xfrm>
          <a:prstGeom prst="rect">
            <a:avLst/>
          </a:prstGeom>
          <a:noFill/>
          <a:ln>
            <a:solidFill>
              <a:srgbClr val="C00000"/>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solidFill>
                <a:srgbClr val="C00000"/>
              </a:solidFill>
              <a:latin typeface="Times" pitchFamily="2" charset="0"/>
            </a:endParaRPr>
          </a:p>
        </p:txBody>
      </p:sp>
      <p:sp>
        <p:nvSpPr>
          <p:cNvPr id="17" name="Rectangle 15">
            <a:extLst>
              <a:ext uri="{FF2B5EF4-FFF2-40B4-BE49-F238E27FC236}">
                <a16:creationId xmlns:a16="http://schemas.microsoft.com/office/drawing/2014/main" id="{6E0FC880-CE91-D94F-A7A1-05CEBDDC0C33}"/>
              </a:ext>
            </a:extLst>
          </p:cNvPr>
          <p:cNvSpPr/>
          <p:nvPr/>
        </p:nvSpPr>
        <p:spPr>
          <a:xfrm>
            <a:off x="1828800" y="1502350"/>
            <a:ext cx="2057400" cy="2092221"/>
          </a:xfrm>
          <a:prstGeom prst="rect">
            <a:avLst/>
          </a:prstGeom>
          <a:noFill/>
          <a:ln>
            <a:solidFill>
              <a:srgbClr val="C00000"/>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solidFill>
                <a:srgbClr val="C00000"/>
              </a:solidFill>
              <a:latin typeface="Times" pitchFamily="2" charset="0"/>
            </a:endParaRPr>
          </a:p>
        </p:txBody>
      </p:sp>
      <p:sp>
        <p:nvSpPr>
          <p:cNvPr id="15" name="Rectangle 10">
            <a:extLst>
              <a:ext uri="{FF2B5EF4-FFF2-40B4-BE49-F238E27FC236}">
                <a16:creationId xmlns:a16="http://schemas.microsoft.com/office/drawing/2014/main" id="{C3ED3349-2F92-624A-9BFF-0DB356B0220C}"/>
              </a:ext>
            </a:extLst>
          </p:cNvPr>
          <p:cNvSpPr/>
          <p:nvPr/>
        </p:nvSpPr>
        <p:spPr>
          <a:xfrm>
            <a:off x="2510358" y="3962400"/>
            <a:ext cx="4885283" cy="956223"/>
          </a:xfrm>
          <a:prstGeom prst="rect">
            <a:avLst/>
          </a:prstGeom>
          <a:ln w="38100">
            <a:solidFill>
              <a:srgbClr val="C00000"/>
            </a:solidFill>
            <a:prstDash val="solid"/>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Times" pitchFamily="2" charset="0"/>
                <a:ea typeface="Microsoft YaHei" panose="020B0503020204020204" pitchFamily="34" charset="-122"/>
              </a:rPr>
              <a:t>The gap</a:t>
            </a:r>
            <a:r>
              <a:rPr lang="zh-CN" altLang="en-US" dirty="0">
                <a:latin typeface="Times" pitchFamily="2" charset="0"/>
                <a:ea typeface="Microsoft YaHei" panose="020B0503020204020204" pitchFamily="34" charset="-122"/>
              </a:rPr>
              <a:t> </a:t>
            </a:r>
            <a:r>
              <a:rPr lang="en-US" altLang="zh-CN" dirty="0">
                <a:latin typeface="Times" pitchFamily="2" charset="0"/>
                <a:ea typeface="Microsoft YaHei" panose="020B0503020204020204" pitchFamily="34" charset="-122"/>
              </a:rPr>
              <a:t>between thieves and normal users is larger under extremely high or low temperatures </a:t>
            </a:r>
          </a:p>
        </p:txBody>
      </p:sp>
      <p:sp>
        <p:nvSpPr>
          <p:cNvPr id="18" name="Rectangle 10">
            <a:extLst>
              <a:ext uri="{FF2B5EF4-FFF2-40B4-BE49-F238E27FC236}">
                <a16:creationId xmlns:a16="http://schemas.microsoft.com/office/drawing/2014/main" id="{0F8AA06B-6E1A-4346-B987-DCB223CB0D7B}"/>
              </a:ext>
            </a:extLst>
          </p:cNvPr>
          <p:cNvSpPr/>
          <p:nvPr/>
        </p:nvSpPr>
        <p:spPr>
          <a:xfrm>
            <a:off x="1219200" y="3200400"/>
            <a:ext cx="7391400" cy="782180"/>
          </a:xfrm>
          <a:prstGeom prst="rect">
            <a:avLst/>
          </a:prstGeom>
          <a:ln w="38100">
            <a:solidFill>
              <a:srgbClr val="C00000"/>
            </a:solidFill>
            <a:prstDash val="sysDash"/>
          </a:ln>
        </p:spPr>
        <p:style>
          <a:lnRef idx="2">
            <a:schemeClr val="dk1"/>
          </a:lnRef>
          <a:fillRef idx="1">
            <a:schemeClr val="lt1"/>
          </a:fillRef>
          <a:effectRef idx="0">
            <a:schemeClr val="dk1"/>
          </a:effectRef>
          <a:fontRef idx="minor">
            <a:schemeClr val="dk1"/>
          </a:fontRef>
        </p:style>
        <p:txBody>
          <a:bodyPr rtlCol="0" anchor="ctr"/>
          <a:lstStyle/>
          <a:p>
            <a:pPr marL="342900" indent="-342900">
              <a:buAutoNum type="arabicPeriod"/>
            </a:pPr>
            <a:r>
              <a:rPr lang="en-US" altLang="zh-CN" dirty="0">
                <a:latin typeface="Times" pitchFamily="2" charset="0"/>
              </a:rPr>
              <a:t>The scatterplot</a:t>
            </a:r>
            <a:r>
              <a:rPr lang="zh-CN" altLang="en-US" dirty="0">
                <a:latin typeface="Times" pitchFamily="2" charset="0"/>
              </a:rPr>
              <a:t> </a:t>
            </a:r>
            <a:r>
              <a:rPr lang="en-US" altLang="zh-CN" dirty="0">
                <a:latin typeface="Times" pitchFamily="2" charset="0"/>
              </a:rPr>
              <a:t>of</a:t>
            </a:r>
            <a:r>
              <a:rPr lang="zh-CN" altLang="en-US" dirty="0">
                <a:latin typeface="Times" pitchFamily="2" charset="0"/>
              </a:rPr>
              <a:t> </a:t>
            </a:r>
            <a:r>
              <a:rPr lang="en-US" altLang="zh-CN" dirty="0">
                <a:latin typeface="Times" pitchFamily="2" charset="0"/>
              </a:rPr>
              <a:t>normal</a:t>
            </a:r>
            <a:r>
              <a:rPr lang="zh-CN" altLang="en-US" dirty="0">
                <a:latin typeface="Times" pitchFamily="2" charset="0"/>
              </a:rPr>
              <a:t> </a:t>
            </a:r>
            <a:r>
              <a:rPr lang="en-US" altLang="zh-CN" dirty="0">
                <a:latin typeface="Times" pitchFamily="2" charset="0"/>
              </a:rPr>
              <a:t>users</a:t>
            </a:r>
            <a:r>
              <a:rPr lang="zh-CN" altLang="en-US" dirty="0">
                <a:latin typeface="Times" pitchFamily="2" charset="0"/>
              </a:rPr>
              <a:t> </a:t>
            </a:r>
            <a:r>
              <a:rPr lang="en-US" altLang="zh-CN" dirty="0">
                <a:latin typeface="Times" pitchFamily="2" charset="0"/>
              </a:rPr>
              <a:t>is well fitted to a specific </a:t>
            </a:r>
            <a:r>
              <a:rPr lang="en-US" altLang="zh-CN" dirty="0">
                <a:solidFill>
                  <a:srgbClr val="C00000"/>
                </a:solidFill>
                <a:latin typeface="Times" pitchFamily="2" charset="0"/>
              </a:rPr>
              <a:t>quadratic curve</a:t>
            </a:r>
            <a:r>
              <a:rPr lang="en-US" altLang="zh-CN" dirty="0">
                <a:solidFill>
                  <a:schemeClr val="tx1"/>
                </a:solidFill>
                <a:latin typeface="Times" pitchFamily="2" charset="0"/>
              </a:rPr>
              <a:t>;</a:t>
            </a:r>
          </a:p>
          <a:p>
            <a:pPr marL="342900" indent="-342900">
              <a:buFontTx/>
              <a:buAutoNum type="arabicPeriod"/>
            </a:pPr>
            <a:r>
              <a:rPr lang="en-US" altLang="zh-CN" dirty="0">
                <a:latin typeface="Times" pitchFamily="2" charset="0"/>
              </a:rPr>
              <a:t>The scatterplot of electricity thieves seems </a:t>
            </a:r>
            <a:r>
              <a:rPr lang="en-US" altLang="zh-CN" dirty="0">
                <a:solidFill>
                  <a:srgbClr val="C00000"/>
                </a:solidFill>
                <a:latin typeface="Times" pitchFamily="2" charset="0"/>
              </a:rPr>
              <a:t>disordered</a:t>
            </a:r>
            <a:r>
              <a:rPr lang="zh-CN" altLang="en-US" dirty="0">
                <a:solidFill>
                  <a:srgbClr val="C00000"/>
                </a:solidFill>
                <a:latin typeface="Times" pitchFamily="2" charset="0"/>
              </a:rPr>
              <a:t> </a:t>
            </a:r>
            <a:r>
              <a:rPr lang="en-US" altLang="zh-CN" dirty="0">
                <a:solidFill>
                  <a:schemeClr val="tx1"/>
                </a:solidFill>
                <a:latin typeface="Times" pitchFamily="2" charset="0"/>
              </a:rPr>
              <a:t>and</a:t>
            </a:r>
            <a:r>
              <a:rPr lang="zh-CN" altLang="en-US" dirty="0">
                <a:solidFill>
                  <a:srgbClr val="C00000"/>
                </a:solidFill>
                <a:latin typeface="Times" pitchFamily="2" charset="0"/>
              </a:rPr>
              <a:t> </a:t>
            </a:r>
            <a:r>
              <a:rPr lang="en-US" altLang="zh-CN" dirty="0">
                <a:solidFill>
                  <a:srgbClr val="C00000"/>
                </a:solidFill>
                <a:latin typeface="Times" pitchFamily="2" charset="0"/>
              </a:rPr>
              <a:t>irregular</a:t>
            </a:r>
            <a:r>
              <a:rPr lang="en-US" altLang="zh-CN" dirty="0">
                <a:solidFill>
                  <a:schemeClr val="tx1"/>
                </a:solidFill>
                <a:latin typeface="Times" pitchFamily="2" charset="0"/>
              </a:rPr>
              <a:t>. </a:t>
            </a:r>
          </a:p>
        </p:txBody>
      </p:sp>
    </p:spTree>
    <p:extLst>
      <p:ext uri="{BB962C8B-B14F-4D97-AF65-F5344CB8AC3E}">
        <p14:creationId xmlns:p14="http://schemas.microsoft.com/office/powerpoint/2010/main" val="21676743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dissolve">
                                      <p:cBhvr>
                                        <p:cTn id="13" dur="500"/>
                                        <p:tgtEl>
                                          <p:spTgt spid="16"/>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dissolve">
                                      <p:cBhvr>
                                        <p:cTn id="16" dur="500"/>
                                        <p:tgtEl>
                                          <p:spTgt spid="17"/>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dissolve">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1" nodeType="clickEffect">
                                  <p:stCondLst>
                                    <p:cond delay="0"/>
                                  </p:stCondLst>
                                  <p:childTnLst>
                                    <p:set>
                                      <p:cBhvr>
                                        <p:cTn id="23" dur="1" fill="hold">
                                          <p:stCondLst>
                                            <p:cond delay="0"/>
                                          </p:stCondLst>
                                        </p:cTn>
                                        <p:tgtEl>
                                          <p:spTgt spid="16"/>
                                        </p:tgtEl>
                                        <p:attrNameLst>
                                          <p:attrName>style.visibility</p:attrName>
                                        </p:attrNameLst>
                                      </p:cBhvr>
                                      <p:to>
                                        <p:strVal val="hidden"/>
                                      </p:to>
                                    </p:set>
                                  </p:childTnLst>
                                </p:cTn>
                              </p:par>
                              <p:par>
                                <p:cTn id="24" presetID="1" presetClass="exit" presetSubtype="0" fill="hold" grpId="1" nodeType="withEffect">
                                  <p:stCondLst>
                                    <p:cond delay="0"/>
                                  </p:stCondLst>
                                  <p:childTnLst>
                                    <p:set>
                                      <p:cBhvr>
                                        <p:cTn id="25" dur="1" fill="hold">
                                          <p:stCondLst>
                                            <p:cond delay="0"/>
                                          </p:stCondLst>
                                        </p:cTn>
                                        <p:tgtEl>
                                          <p:spTgt spid="17"/>
                                        </p:tgtEl>
                                        <p:attrNameLst>
                                          <p:attrName>style.visibility</p:attrName>
                                        </p:attrNameLst>
                                      </p:cBhvr>
                                      <p:to>
                                        <p:strVal val="hidden"/>
                                      </p:to>
                                    </p:set>
                                  </p:childTnLst>
                                </p:cTn>
                              </p:par>
                              <p:par>
                                <p:cTn id="26" presetID="1" presetClass="exit" presetSubtype="0" fill="hold" grpId="1" nodeType="withEffect">
                                  <p:stCondLst>
                                    <p:cond delay="0"/>
                                  </p:stCondLst>
                                  <p:childTnLst>
                                    <p:set>
                                      <p:cBhvr>
                                        <p:cTn id="27" dur="1" fill="hold">
                                          <p:stCondLst>
                                            <p:cond delay="0"/>
                                          </p:stCondLst>
                                        </p:cTn>
                                        <p:tgtEl>
                                          <p:spTgt spid="15"/>
                                        </p:tgtEl>
                                        <p:attrNameLst>
                                          <p:attrName>style.visibility</p:attrName>
                                        </p:attrNameLst>
                                      </p:cBhvr>
                                      <p:to>
                                        <p:strVal val="hidden"/>
                                      </p:to>
                                    </p:set>
                                  </p:childTnLst>
                                </p:cTn>
                              </p:par>
                              <p:par>
                                <p:cTn id="28" presetID="1" presetClass="exit" presetSubtype="0" fill="hold" grpId="0" nodeType="withEffect">
                                  <p:stCondLst>
                                    <p:cond delay="0"/>
                                  </p:stCondLst>
                                  <p:childTnLst>
                                    <p:set>
                                      <p:cBhvr>
                                        <p:cTn id="29" dur="1" fill="hold">
                                          <p:stCondLst>
                                            <p:cond delay="0"/>
                                          </p:stCondLst>
                                        </p:cTn>
                                        <p:tgtEl>
                                          <p:spTgt spid="3"/>
                                        </p:tgtEl>
                                        <p:attrNameLst>
                                          <p:attrName>style.visibility</p:attrName>
                                        </p:attrNameLst>
                                      </p:cBhvr>
                                      <p:to>
                                        <p:strVal val="hidden"/>
                                      </p:to>
                                    </p:set>
                                  </p:childTnLst>
                                </p:cTn>
                              </p:par>
                              <p:par>
                                <p:cTn id="30" presetID="1" presetClass="exit" presetSubtype="0" fill="hold" nodeType="withEffect">
                                  <p:stCondLst>
                                    <p:cond delay="0"/>
                                  </p:stCondLst>
                                  <p:childTnLst>
                                    <p:set>
                                      <p:cBhvr>
                                        <p:cTn id="31" dur="1" fill="hold">
                                          <p:stCondLst>
                                            <p:cond delay="0"/>
                                          </p:stCondLst>
                                        </p:cTn>
                                        <p:tgtEl>
                                          <p:spTgt spid="7"/>
                                        </p:tgtEl>
                                        <p:attrNameLst>
                                          <p:attrName>style.visibility</p:attrName>
                                        </p:attrNameLst>
                                      </p:cBhvr>
                                      <p:to>
                                        <p:strVal val="hidden"/>
                                      </p:to>
                                    </p:set>
                                  </p:childTnLst>
                                </p:cTn>
                              </p:par>
                              <p:par>
                                <p:cTn id="32" presetID="9" presetClass="entr" presetSubtype="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dissolve">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dissolve">
                                      <p:cBhvr>
                                        <p:cTn id="4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16" grpId="0" animBg="1"/>
      <p:bldP spid="16" grpId="1" animBg="1"/>
      <p:bldP spid="17" grpId="0" animBg="1"/>
      <p:bldP spid="17" grpId="1" animBg="1"/>
      <p:bldP spid="15" grpId="0" animBg="1"/>
      <p:bldP spid="15" grpId="1" animBg="1"/>
      <p:bldP spid="18" grpId="0" animBg="1"/>
    </p:bldLst>
  </p:timing>
</p:sld>
</file>

<file path=ppt/theme/theme1.xml><?xml version="1.0" encoding="utf-8"?>
<a:theme xmlns:a="http://schemas.openxmlformats.org/drawingml/2006/main" name="ji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82589</TotalTime>
  <Words>3694</Words>
  <Application>Microsoft Macintosh PowerPoint</Application>
  <PresentationFormat>A4 纸张(210x297 毫米)</PresentationFormat>
  <Paragraphs>301</Paragraphs>
  <Slides>22</Slides>
  <Notes>22</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22</vt:i4>
      </vt:variant>
    </vt:vector>
  </HeadingPairs>
  <TitlesOfParts>
    <vt:vector size="34" baseType="lpstr">
      <vt:lpstr>黑体</vt:lpstr>
      <vt:lpstr>STFangsong</vt:lpstr>
      <vt:lpstr>宋体</vt:lpstr>
      <vt:lpstr>Microsoft YaHei</vt:lpstr>
      <vt:lpstr>MS PGothic</vt:lpstr>
      <vt:lpstr>Zapf Dingbats</vt:lpstr>
      <vt:lpstr>Arial</vt:lpstr>
      <vt:lpstr>Cambria Math</vt:lpstr>
      <vt:lpstr>Futura Medium</vt:lpstr>
      <vt:lpstr>Times</vt:lpstr>
      <vt:lpstr>Times New Roman</vt:lpstr>
      <vt:lpstr>jie</vt:lpstr>
      <vt:lpstr>Understanding Electricity-Theft Behavior via Multi-Source Data </vt:lpstr>
      <vt:lpstr>Background</vt:lpstr>
      <vt:lpstr>Background</vt:lpstr>
      <vt:lpstr>Background</vt:lpstr>
      <vt:lpstr>Hierarchical Structure of Power Grid Data</vt:lpstr>
      <vt:lpstr>Observation in Micro-Level (User)</vt:lpstr>
      <vt:lpstr>Observation in Meso-Level (Area)</vt:lpstr>
      <vt:lpstr>Observation in Macro-Level (Climate)</vt:lpstr>
      <vt:lpstr>Observation in Macro-Level (Climate)</vt:lpstr>
      <vt:lpstr>HEBR: Hierarchical Electricity-theft  Behavior Recognition</vt:lpstr>
      <vt:lpstr>HEBR: Hierarchical Electricity-theft  Behavior Recognition</vt:lpstr>
      <vt:lpstr>PowerPoint 演示文稿</vt:lpstr>
      <vt:lpstr>PowerPoint 演示文稿</vt:lpstr>
      <vt:lpstr>PowerPoint 演示文稿</vt:lpstr>
      <vt:lpstr>Experiments</vt:lpstr>
      <vt:lpstr>Experiments</vt:lpstr>
      <vt:lpstr>Experiments</vt:lpstr>
      <vt:lpstr>Experiments</vt:lpstr>
      <vt:lpstr>Effectiveness Validation</vt:lpstr>
      <vt:lpstr>Real World Application</vt:lpstr>
      <vt:lpstr>Real World Application</vt:lpstr>
      <vt:lpstr>Conclusions</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Influence Analysis and Action Prediction via Factor Graph Models</dc:title>
  <dc:creator>Jie Tang</dc:creator>
  <cp:keywords>Social Influence Analysis, social prediction, social networks</cp:keywords>
  <cp:lastModifiedBy>胡 文杰</cp:lastModifiedBy>
  <cp:revision>7579</cp:revision>
  <cp:lastPrinted>2018-04-17T06:48:03Z</cp:lastPrinted>
  <dcterms:created xsi:type="dcterms:W3CDTF">1601-01-01T00:00:00Z</dcterms:created>
  <dcterms:modified xsi:type="dcterms:W3CDTF">2020-04-15T11:39:20Z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